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11309350" cx="20104100"/>
  <p:notesSz cx="20104100" cy="11309350"/>
  <p:embeddedFontLst>
    <p:embeddedFont>
      <p:font typeface="Roboto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GoogleSlidesCustomDataVersion2">
      <go:slidesCustomData xmlns:go="http://customooxmlschemas.google.com/" r:id="rId34" roundtripDataSignature="AMtx7mg08pbLUzfWOkIz5jY6wNpLj94Y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1.jpg>
</file>

<file path=ppt/media/image42.jpg>
</file>

<file path=ppt/media/image43.jpg>
</file>

<file path=ppt/media/image4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11387138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C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16a1061abf_0_153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16a1061abf_0_153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g316a1061abf_0_153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16a1061abf_0_159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16a1061abf_0_159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g316a1061abf_0_159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16a1061abf_0_165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16a1061abf_0_165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g316a1061abf_0_165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1ad3fc1025_0_18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1ad3fc1025_0_18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31ad3fc1025_0_18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16a1061abf_0_171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16a1061abf_0_171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g316a1061abf_0_171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1ad3fc1025_0_6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1ad3fc1025_0_6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g31ad3fc1025_0_6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31ad3fc1025_0_12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31ad3fc1025_0_12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g31ad3fc1025_0_12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1ca77b8d5a_0_3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31ca77b8d5a_0_3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g31ca77b8d5a_0_3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16a1061abf_0_177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16a1061abf_0_177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g316a1061abf_0_177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1938870bc5_0_10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1938870bc5_0_10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g31938870bc5_0_10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1ad3fc1025_0_0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1ad3fc1025_0_0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31ad3fc1025_0_0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1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11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1998efdbf7_1_7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1998efdbf7_1_7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31998efdbf7_1_7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16a1061abf_0_39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16a1061abf_0_39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316a1061abf_0_39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16a1061abf_0_57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16a1061abf_0_57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316a1061abf_0_57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1ad3fc1025_0_24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1ad3fc1025_0_24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31ad3fc1025_0_24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5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16a1061abf_0_67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16a1061abf_0_67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316a1061abf_0_67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jp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4.jp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8740" y="-789172"/>
            <a:ext cx="20129562" cy="12098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3"/>
          <p:cNvPicPr preferRelativeResize="0"/>
          <p:nvPr/>
        </p:nvPicPr>
        <p:blipFill rotWithShape="1">
          <a:blip r:embed="rId3">
            <a:alphaModFix/>
          </a:blip>
          <a:srcRect b="365" l="1960" r="2315" t="38419"/>
          <a:stretch/>
        </p:blipFill>
        <p:spPr>
          <a:xfrm>
            <a:off x="0" y="0"/>
            <a:ext cx="20104099" cy="11309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13"/>
          <p:cNvGrpSpPr/>
          <p:nvPr/>
        </p:nvGrpSpPr>
        <p:grpSpPr>
          <a:xfrm>
            <a:off x="8375650" y="10531475"/>
            <a:ext cx="3894979" cy="335915"/>
            <a:chOff x="8592670" y="10723202"/>
            <a:chExt cx="3894979" cy="335915"/>
          </a:xfrm>
        </p:grpSpPr>
        <p:sp>
          <p:nvSpPr>
            <p:cNvPr id="19" name="Google Shape;19;p13"/>
            <p:cNvSpPr/>
            <p:nvPr/>
          </p:nvSpPr>
          <p:spPr>
            <a:xfrm>
              <a:off x="859267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3"/>
            <p:cNvSpPr/>
            <p:nvPr/>
          </p:nvSpPr>
          <p:spPr>
            <a:xfrm>
              <a:off x="9037546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3"/>
            <p:cNvSpPr/>
            <p:nvPr/>
          </p:nvSpPr>
          <p:spPr>
            <a:xfrm>
              <a:off x="9482433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3"/>
            <p:cNvSpPr/>
            <p:nvPr/>
          </p:nvSpPr>
          <p:spPr>
            <a:xfrm>
              <a:off x="992732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3"/>
            <p:cNvSpPr/>
            <p:nvPr/>
          </p:nvSpPr>
          <p:spPr>
            <a:xfrm>
              <a:off x="10372207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3"/>
            <p:cNvSpPr/>
            <p:nvPr/>
          </p:nvSpPr>
          <p:spPr>
            <a:xfrm>
              <a:off x="1081708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3"/>
            <p:cNvSpPr/>
            <p:nvPr/>
          </p:nvSpPr>
          <p:spPr>
            <a:xfrm>
              <a:off x="11261981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3"/>
            <p:cNvSpPr/>
            <p:nvPr/>
          </p:nvSpPr>
          <p:spPr>
            <a:xfrm>
              <a:off x="11706858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3"/>
            <p:cNvSpPr/>
            <p:nvPr/>
          </p:nvSpPr>
          <p:spPr>
            <a:xfrm>
              <a:off x="1215173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" name="Google Shape;28;p13"/>
          <p:cNvSpPr/>
          <p:nvPr/>
        </p:nvSpPr>
        <p:spPr>
          <a:xfrm>
            <a:off x="5092767" y="8274010"/>
            <a:ext cx="10694670" cy="53340"/>
          </a:xfrm>
          <a:custGeom>
            <a:rect b="b" l="l" r="r" t="t"/>
            <a:pathLst>
              <a:path extrusionOk="0" h="53340" w="10694669">
                <a:moveTo>
                  <a:pt x="10667601" y="0"/>
                </a:moveTo>
                <a:lnTo>
                  <a:pt x="26606" y="0"/>
                </a:lnTo>
                <a:lnTo>
                  <a:pt x="16264" y="2097"/>
                </a:lnTo>
                <a:lnTo>
                  <a:pt x="7806" y="7809"/>
                </a:lnTo>
                <a:lnTo>
                  <a:pt x="2095" y="16269"/>
                </a:lnTo>
                <a:lnTo>
                  <a:pt x="0" y="26606"/>
                </a:lnTo>
                <a:lnTo>
                  <a:pt x="2095" y="36942"/>
                </a:lnTo>
                <a:lnTo>
                  <a:pt x="7806" y="45397"/>
                </a:lnTo>
                <a:lnTo>
                  <a:pt x="16264" y="51106"/>
                </a:lnTo>
                <a:lnTo>
                  <a:pt x="26606" y="53202"/>
                </a:lnTo>
                <a:lnTo>
                  <a:pt x="10667601" y="53202"/>
                </a:lnTo>
                <a:lnTo>
                  <a:pt x="10677937" y="51106"/>
                </a:lnTo>
                <a:lnTo>
                  <a:pt x="10686393" y="45397"/>
                </a:lnTo>
                <a:lnTo>
                  <a:pt x="10692102" y="36942"/>
                </a:lnTo>
                <a:lnTo>
                  <a:pt x="10694197" y="26606"/>
                </a:lnTo>
                <a:lnTo>
                  <a:pt x="10692102" y="16269"/>
                </a:lnTo>
                <a:lnTo>
                  <a:pt x="10686393" y="7809"/>
                </a:lnTo>
                <a:lnTo>
                  <a:pt x="10677937" y="2097"/>
                </a:lnTo>
                <a:lnTo>
                  <a:pt x="106676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13"/>
          <p:cNvSpPr/>
          <p:nvPr/>
        </p:nvSpPr>
        <p:spPr>
          <a:xfrm>
            <a:off x="5092767" y="7228339"/>
            <a:ext cx="10694670" cy="1045671"/>
          </a:xfrm>
          <a:custGeom>
            <a:rect b="b" l="l" r="r" t="t"/>
            <a:pathLst>
              <a:path extrusionOk="0" h="1025525" w="10694669">
                <a:moveTo>
                  <a:pt x="10694197" y="0"/>
                </a:moveTo>
                <a:lnTo>
                  <a:pt x="0" y="0"/>
                </a:lnTo>
                <a:lnTo>
                  <a:pt x="0" y="1025330"/>
                </a:lnTo>
                <a:lnTo>
                  <a:pt x="10694197" y="1025330"/>
                </a:lnTo>
                <a:lnTo>
                  <a:pt x="10694197" y="0"/>
                </a:lnTo>
                <a:close/>
              </a:path>
            </a:pathLst>
          </a:custGeom>
          <a:solidFill>
            <a:srgbClr val="FEB62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13"/>
          <p:cNvSpPr txBox="1"/>
          <p:nvPr>
            <p:ph idx="1" type="body"/>
          </p:nvPr>
        </p:nvSpPr>
        <p:spPr>
          <a:xfrm>
            <a:off x="5138402" y="7307097"/>
            <a:ext cx="1064903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54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2" type="body"/>
          </p:nvPr>
        </p:nvSpPr>
        <p:spPr>
          <a:xfrm>
            <a:off x="4718050" y="6152227"/>
            <a:ext cx="1142999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3" type="body"/>
          </p:nvPr>
        </p:nvSpPr>
        <p:spPr>
          <a:xfrm>
            <a:off x="5092767" y="8483560"/>
            <a:ext cx="10694988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3" name="Google Shape;33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19377" y="8918485"/>
            <a:ext cx="5904958" cy="1460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/>
          <p:nvPr/>
        </p:nvSpPr>
        <p:spPr>
          <a:xfrm>
            <a:off x="14603006" y="1768475"/>
            <a:ext cx="3392804" cy="7564755"/>
          </a:xfrm>
          <a:custGeom>
            <a:rect b="b" l="l" r="r" t="t"/>
            <a:pathLst>
              <a:path extrusionOk="0" h="7564755" w="339280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14"/>
          <p:cNvSpPr/>
          <p:nvPr/>
        </p:nvSpPr>
        <p:spPr>
          <a:xfrm>
            <a:off x="10415337" y="1768476"/>
            <a:ext cx="3392804" cy="7616568"/>
          </a:xfrm>
          <a:custGeom>
            <a:rect b="b" l="l" r="r" t="t"/>
            <a:pathLst>
              <a:path extrusionOk="0" h="7564755" w="339280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rgbClr val="FEB62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14"/>
          <p:cNvSpPr/>
          <p:nvPr/>
        </p:nvSpPr>
        <p:spPr>
          <a:xfrm>
            <a:off x="6347214" y="1813303"/>
            <a:ext cx="3392804" cy="7564755"/>
          </a:xfrm>
          <a:custGeom>
            <a:rect b="b" l="l" r="r" t="t"/>
            <a:pathLst>
              <a:path extrusionOk="0" h="7564755" w="339280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14"/>
          <p:cNvSpPr/>
          <p:nvPr/>
        </p:nvSpPr>
        <p:spPr>
          <a:xfrm>
            <a:off x="2235659" y="1820288"/>
            <a:ext cx="3392804" cy="7564755"/>
          </a:xfrm>
          <a:custGeom>
            <a:rect b="b" l="l" r="r" t="t"/>
            <a:pathLst>
              <a:path extrusionOk="0" h="7564755" w="339280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14"/>
          <p:cNvSpPr txBox="1"/>
          <p:nvPr>
            <p:ph idx="1" type="body"/>
          </p:nvPr>
        </p:nvSpPr>
        <p:spPr>
          <a:xfrm>
            <a:off x="2432050" y="4968875"/>
            <a:ext cx="3005299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2" type="body"/>
          </p:nvPr>
        </p:nvSpPr>
        <p:spPr>
          <a:xfrm>
            <a:off x="2432050" y="2200396"/>
            <a:ext cx="295517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4"/>
          <p:cNvSpPr txBox="1"/>
          <p:nvPr>
            <p:ph idx="3" type="body"/>
          </p:nvPr>
        </p:nvSpPr>
        <p:spPr>
          <a:xfrm>
            <a:off x="2520907" y="5908547"/>
            <a:ext cx="2916442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4" type="body"/>
          </p:nvPr>
        </p:nvSpPr>
        <p:spPr>
          <a:xfrm>
            <a:off x="6569873" y="4968875"/>
            <a:ext cx="3005299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5" type="body"/>
          </p:nvPr>
        </p:nvSpPr>
        <p:spPr>
          <a:xfrm>
            <a:off x="6569873" y="2200396"/>
            <a:ext cx="295517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6" type="body"/>
          </p:nvPr>
        </p:nvSpPr>
        <p:spPr>
          <a:xfrm>
            <a:off x="6658730" y="5908547"/>
            <a:ext cx="2916442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4"/>
          <p:cNvSpPr txBox="1"/>
          <p:nvPr>
            <p:ph idx="7" type="body"/>
          </p:nvPr>
        </p:nvSpPr>
        <p:spPr>
          <a:xfrm>
            <a:off x="10642730" y="4968875"/>
            <a:ext cx="3005299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4"/>
          <p:cNvSpPr txBox="1"/>
          <p:nvPr>
            <p:ph idx="8" type="body"/>
          </p:nvPr>
        </p:nvSpPr>
        <p:spPr>
          <a:xfrm>
            <a:off x="10642730" y="2200396"/>
            <a:ext cx="295517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9" type="body"/>
          </p:nvPr>
        </p:nvSpPr>
        <p:spPr>
          <a:xfrm>
            <a:off x="10731587" y="5908547"/>
            <a:ext cx="2916442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3" type="body"/>
          </p:nvPr>
        </p:nvSpPr>
        <p:spPr>
          <a:xfrm>
            <a:off x="14844104" y="4968875"/>
            <a:ext cx="3005299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4" type="body"/>
          </p:nvPr>
        </p:nvSpPr>
        <p:spPr>
          <a:xfrm>
            <a:off x="14844104" y="2200396"/>
            <a:ext cx="295517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15" type="body"/>
          </p:nvPr>
        </p:nvSpPr>
        <p:spPr>
          <a:xfrm>
            <a:off x="14932961" y="5908547"/>
            <a:ext cx="2916442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4"/>
          <p:cNvSpPr/>
          <p:nvPr/>
        </p:nvSpPr>
        <p:spPr>
          <a:xfrm>
            <a:off x="3579241" y="5730875"/>
            <a:ext cx="751840" cy="60325"/>
          </a:xfrm>
          <a:custGeom>
            <a:rect b="b" l="l" r="r" t="t"/>
            <a:pathLst>
              <a:path extrusionOk="0" h="60325" w="751839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4"/>
          <p:cNvSpPr/>
          <p:nvPr/>
        </p:nvSpPr>
        <p:spPr>
          <a:xfrm>
            <a:off x="7667696" y="5730875"/>
            <a:ext cx="751840" cy="60325"/>
          </a:xfrm>
          <a:custGeom>
            <a:rect b="b" l="l" r="r" t="t"/>
            <a:pathLst>
              <a:path extrusionOk="0" h="60325" w="751839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4"/>
          <p:cNvSpPr/>
          <p:nvPr/>
        </p:nvSpPr>
        <p:spPr>
          <a:xfrm>
            <a:off x="15995650" y="5730875"/>
            <a:ext cx="751840" cy="60325"/>
          </a:xfrm>
          <a:custGeom>
            <a:rect b="b" l="l" r="r" t="t"/>
            <a:pathLst>
              <a:path extrusionOk="0" h="60325" w="751839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4"/>
          <p:cNvSpPr/>
          <p:nvPr/>
        </p:nvSpPr>
        <p:spPr>
          <a:xfrm>
            <a:off x="11728450" y="5719885"/>
            <a:ext cx="751840" cy="60325"/>
          </a:xfrm>
          <a:custGeom>
            <a:rect b="b" l="l" r="r" t="t"/>
            <a:pathLst>
              <a:path extrusionOk="0" h="60325" w="751839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" name="Google Shape;55;p14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56" name="Google Shape;56;p14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57" name="Google Shape;57;p14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14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59;p14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14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61;p14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14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63;p14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64;p14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14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66" name="Google Shape;66;p1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1" y="828729"/>
            <a:ext cx="4946650" cy="116834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4998572" y="828729"/>
            <a:ext cx="152400" cy="1168346"/>
          </a:xfrm>
          <a:custGeom>
            <a:rect b="b" l="l" r="r" t="t"/>
            <a:pathLst>
              <a:path extrusionOk="0" h="6827520" w="53339">
                <a:moveTo>
                  <a:pt x="26606" y="0"/>
                </a:moveTo>
                <a:lnTo>
                  <a:pt x="16269" y="2095"/>
                </a:lnTo>
                <a:lnTo>
                  <a:pt x="7809" y="7806"/>
                </a:lnTo>
                <a:lnTo>
                  <a:pt x="2097" y="16264"/>
                </a:lnTo>
                <a:lnTo>
                  <a:pt x="0" y="26606"/>
                </a:lnTo>
                <a:lnTo>
                  <a:pt x="0" y="6800368"/>
                </a:lnTo>
                <a:lnTo>
                  <a:pt x="2097" y="6810704"/>
                </a:lnTo>
                <a:lnTo>
                  <a:pt x="7809" y="6819160"/>
                </a:lnTo>
                <a:lnTo>
                  <a:pt x="16269" y="6824869"/>
                </a:lnTo>
                <a:lnTo>
                  <a:pt x="26606" y="6826964"/>
                </a:lnTo>
                <a:lnTo>
                  <a:pt x="36943" y="6824869"/>
                </a:lnTo>
                <a:lnTo>
                  <a:pt x="45403" y="6819160"/>
                </a:lnTo>
                <a:lnTo>
                  <a:pt x="51115" y="6810704"/>
                </a:lnTo>
                <a:lnTo>
                  <a:pt x="53213" y="6800368"/>
                </a:lnTo>
                <a:lnTo>
                  <a:pt x="53213" y="26606"/>
                </a:lnTo>
                <a:lnTo>
                  <a:pt x="51115" y="16264"/>
                </a:lnTo>
                <a:lnTo>
                  <a:pt x="45403" y="7806"/>
                </a:lnTo>
                <a:lnTo>
                  <a:pt x="36943" y="2095"/>
                </a:lnTo>
                <a:lnTo>
                  <a:pt x="26606" y="0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574040" y="1258411"/>
            <a:ext cx="4343400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2" type="body"/>
          </p:nvPr>
        </p:nvSpPr>
        <p:spPr>
          <a:xfrm>
            <a:off x="574675" y="2911475"/>
            <a:ext cx="4343400" cy="12311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" name="Google Shape;72;p15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73" name="Google Shape;73;p15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74" name="Google Shape;74;p15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83" name="Google Shape;83;p1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 rotWithShape="1">
          <a:blip r:embed="rId2">
            <a:alphaModFix/>
          </a:blip>
          <a:srcRect b="17231" l="0" r="0" t="23778"/>
          <a:stretch/>
        </p:blipFill>
        <p:spPr>
          <a:xfrm>
            <a:off x="-16927" y="-6290"/>
            <a:ext cx="20104100" cy="74121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16"/>
          <p:cNvGrpSpPr/>
          <p:nvPr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87" name="Google Shape;87;p16"/>
            <p:cNvSpPr/>
            <p:nvPr/>
          </p:nvSpPr>
          <p:spPr>
            <a:xfrm>
              <a:off x="859267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9037546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9482433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992732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6"/>
            <p:cNvSpPr/>
            <p:nvPr/>
          </p:nvSpPr>
          <p:spPr>
            <a:xfrm>
              <a:off x="10372207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1081708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11261981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11706858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1215173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" name="Google Shape;96;p16"/>
          <p:cNvSpPr txBox="1"/>
          <p:nvPr>
            <p:ph type="title"/>
          </p:nvPr>
        </p:nvSpPr>
        <p:spPr>
          <a:xfrm>
            <a:off x="1321990" y="8235994"/>
            <a:ext cx="6048240" cy="23249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7" name="Google Shape;97;p16"/>
          <p:cNvCxnSpPr/>
          <p:nvPr/>
        </p:nvCxnSpPr>
        <p:spPr>
          <a:xfrm>
            <a:off x="7842250" y="7864475"/>
            <a:ext cx="0" cy="2696441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8314271" y="8170445"/>
            <a:ext cx="11193563" cy="1903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9" name="Google Shape;99;p16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100" name="Google Shape;100;p16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101" name="Google Shape;101;p16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6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6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6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6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6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6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6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6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10" name="Google Shape;110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7"/>
          <p:cNvPicPr preferRelativeResize="0"/>
          <p:nvPr/>
        </p:nvPicPr>
        <p:blipFill rotWithShape="1">
          <a:blip r:embed="rId2">
            <a:alphaModFix/>
          </a:blip>
          <a:srcRect b="20538" l="0" r="0" t="24342"/>
          <a:stretch/>
        </p:blipFill>
        <p:spPr>
          <a:xfrm>
            <a:off x="-6351" y="8332"/>
            <a:ext cx="20110451" cy="73913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7"/>
          <p:cNvGrpSpPr/>
          <p:nvPr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14" name="Google Shape;114;p17"/>
            <p:cNvSpPr/>
            <p:nvPr/>
          </p:nvSpPr>
          <p:spPr>
            <a:xfrm>
              <a:off x="859267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7"/>
            <p:cNvSpPr/>
            <p:nvPr/>
          </p:nvSpPr>
          <p:spPr>
            <a:xfrm>
              <a:off x="9037546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7"/>
            <p:cNvSpPr/>
            <p:nvPr/>
          </p:nvSpPr>
          <p:spPr>
            <a:xfrm>
              <a:off x="9482433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992732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10372207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1081708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11261981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11706858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1215173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17"/>
          <p:cNvSpPr txBox="1"/>
          <p:nvPr>
            <p:ph type="title"/>
          </p:nvPr>
        </p:nvSpPr>
        <p:spPr>
          <a:xfrm>
            <a:off x="1321990" y="8235994"/>
            <a:ext cx="6048240" cy="23249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4" name="Google Shape;124;p17"/>
          <p:cNvCxnSpPr/>
          <p:nvPr/>
        </p:nvCxnSpPr>
        <p:spPr>
          <a:xfrm>
            <a:off x="7842250" y="7864475"/>
            <a:ext cx="0" cy="2696441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5" name="Google Shape;125;p17"/>
          <p:cNvSpPr txBox="1"/>
          <p:nvPr>
            <p:ph idx="1" type="body"/>
          </p:nvPr>
        </p:nvSpPr>
        <p:spPr>
          <a:xfrm>
            <a:off x="8314271" y="8170445"/>
            <a:ext cx="11193563" cy="1903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6" name="Google Shape;126;p17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127" name="Google Shape;127;p17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128" name="Google Shape;128;p17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7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7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7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7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7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7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7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7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37" name="Google Shape;137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seño personalizado">
  <p:cSld name="1_Diseño personalizad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8"/>
          <p:cNvPicPr preferRelativeResize="0"/>
          <p:nvPr/>
        </p:nvPicPr>
        <p:blipFill rotWithShape="1">
          <a:blip r:embed="rId2">
            <a:alphaModFix/>
          </a:blip>
          <a:srcRect b="32683" l="32" r="-31" t="8908"/>
          <a:stretch/>
        </p:blipFill>
        <p:spPr>
          <a:xfrm>
            <a:off x="-1" y="-7839"/>
            <a:ext cx="20104100" cy="73389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" name="Google Shape;140;p18"/>
          <p:cNvGrpSpPr/>
          <p:nvPr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41" name="Google Shape;141;p18"/>
            <p:cNvSpPr/>
            <p:nvPr/>
          </p:nvSpPr>
          <p:spPr>
            <a:xfrm>
              <a:off x="859267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9037546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9482433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8"/>
            <p:cNvSpPr/>
            <p:nvPr/>
          </p:nvSpPr>
          <p:spPr>
            <a:xfrm>
              <a:off x="992732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10372207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1081708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11261981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11706858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1215173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18"/>
          <p:cNvSpPr txBox="1"/>
          <p:nvPr>
            <p:ph type="title"/>
          </p:nvPr>
        </p:nvSpPr>
        <p:spPr>
          <a:xfrm>
            <a:off x="1321990" y="8235994"/>
            <a:ext cx="6048240" cy="23249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1" name="Google Shape;151;p18"/>
          <p:cNvCxnSpPr/>
          <p:nvPr/>
        </p:nvCxnSpPr>
        <p:spPr>
          <a:xfrm>
            <a:off x="7842250" y="7864475"/>
            <a:ext cx="0" cy="2696441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2" name="Google Shape;152;p18"/>
          <p:cNvSpPr txBox="1"/>
          <p:nvPr>
            <p:ph idx="1" type="body"/>
          </p:nvPr>
        </p:nvSpPr>
        <p:spPr>
          <a:xfrm>
            <a:off x="8314271" y="8170445"/>
            <a:ext cx="11193563" cy="1903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3" name="Google Shape;153;p18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154" name="Google Shape;154;p18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155" name="Google Shape;155;p18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8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8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8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8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8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8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8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8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64" name="Google Shape;164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9"/>
          <p:cNvGrpSpPr/>
          <p:nvPr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67" name="Google Shape;167;p19"/>
            <p:cNvSpPr/>
            <p:nvPr/>
          </p:nvSpPr>
          <p:spPr>
            <a:xfrm>
              <a:off x="859267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9037546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9482433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992732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10372207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1081708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11261981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11706858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1215173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6" name="Google Shape;176;p19"/>
          <p:cNvSpPr txBox="1"/>
          <p:nvPr>
            <p:ph type="title"/>
          </p:nvPr>
        </p:nvSpPr>
        <p:spPr>
          <a:xfrm>
            <a:off x="1321990" y="8235994"/>
            <a:ext cx="6048240" cy="23249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7" name="Google Shape;177;p19"/>
          <p:cNvCxnSpPr/>
          <p:nvPr/>
        </p:nvCxnSpPr>
        <p:spPr>
          <a:xfrm>
            <a:off x="7842250" y="7864475"/>
            <a:ext cx="0" cy="2696441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8" name="Google Shape;178;p19"/>
          <p:cNvSpPr txBox="1"/>
          <p:nvPr>
            <p:ph idx="1" type="body"/>
          </p:nvPr>
        </p:nvSpPr>
        <p:spPr>
          <a:xfrm>
            <a:off x="8314271" y="8170445"/>
            <a:ext cx="11193563" cy="1903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0"/>
            <a:ext cx="20104101" cy="73390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" name="Google Shape;180;p19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181" name="Google Shape;181;p19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182" name="Google Shape;182;p19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183;p19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84;p19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19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19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19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8;p19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19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19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91" name="Google Shape;191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880393" y="2411901"/>
            <a:ext cx="3956050" cy="13315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5.png"/><Relationship Id="rId4" Type="http://schemas.openxmlformats.org/officeDocument/2006/relationships/image" Target="../media/image17.png"/><Relationship Id="rId11" Type="http://schemas.openxmlformats.org/officeDocument/2006/relationships/image" Target="../media/image30.png"/><Relationship Id="rId10" Type="http://schemas.openxmlformats.org/officeDocument/2006/relationships/image" Target="../media/image34.png"/><Relationship Id="rId9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6.png"/><Relationship Id="rId7" Type="http://schemas.openxmlformats.org/officeDocument/2006/relationships/image" Target="../media/image25.png"/><Relationship Id="rId8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Bj8nKjICbZuHy0aTxbxTW8Sjwb7WBOl8/view" TargetMode="External"/><Relationship Id="rId4" Type="http://schemas.openxmlformats.org/officeDocument/2006/relationships/image" Target="../media/image4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rive.google.com/file/d/1dHFRSxN6oUpGJe1U6ysqzc9ZzmEO1JzE/view" TargetMode="External"/><Relationship Id="rId4" Type="http://schemas.openxmlformats.org/officeDocument/2006/relationships/image" Target="../media/image3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rive.google.com/file/d/1EvHwFs4Xur-wJxjEUhsnCdy7Bds-Kd60/view" TargetMode="External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3Q5u095U8Tcz9w32AtTskovKXAqcC2J1/view" TargetMode="External"/><Relationship Id="rId4" Type="http://schemas.openxmlformats.org/officeDocument/2006/relationships/image" Target="../media/image4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png"/><Relationship Id="rId4" Type="http://schemas.openxmlformats.org/officeDocument/2006/relationships/image" Target="../media/image37.png"/><Relationship Id="rId5" Type="http://schemas.openxmlformats.org/officeDocument/2006/relationships/image" Target="../media/image4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Relationship Id="rId4" Type="http://schemas.openxmlformats.org/officeDocument/2006/relationships/image" Target="../media/image5.jpg"/><Relationship Id="rId5" Type="http://schemas.openxmlformats.org/officeDocument/2006/relationships/image" Target="../media/image3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Relationship Id="rId4" Type="http://schemas.openxmlformats.org/officeDocument/2006/relationships/image" Target="../media/image9.png"/><Relationship Id="rId11" Type="http://schemas.openxmlformats.org/officeDocument/2006/relationships/image" Target="../media/image24.png"/><Relationship Id="rId10" Type="http://schemas.openxmlformats.org/officeDocument/2006/relationships/image" Target="../media/image8.png"/><Relationship Id="rId9" Type="http://schemas.openxmlformats.org/officeDocument/2006/relationships/image" Target="../media/image19.png"/><Relationship Id="rId5" Type="http://schemas.openxmlformats.org/officeDocument/2006/relationships/image" Target="../media/image14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Relationship Id="rId8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8.jpg"/><Relationship Id="rId4" Type="http://schemas.openxmlformats.org/officeDocument/2006/relationships/image" Target="../media/image5.jpg"/><Relationship Id="rId5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"/>
          <p:cNvSpPr txBox="1"/>
          <p:nvPr>
            <p:ph idx="1" type="body"/>
          </p:nvPr>
        </p:nvSpPr>
        <p:spPr>
          <a:xfrm>
            <a:off x="5138402" y="7307097"/>
            <a:ext cx="10649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QR check</a:t>
            </a:r>
            <a:endParaRPr/>
          </a:p>
        </p:txBody>
      </p:sp>
      <p:sp>
        <p:nvSpPr>
          <p:cNvPr id="197" name="Google Shape;197;p1"/>
          <p:cNvSpPr txBox="1"/>
          <p:nvPr>
            <p:ph idx="2" type="body"/>
          </p:nvPr>
        </p:nvSpPr>
        <p:spPr>
          <a:xfrm>
            <a:off x="4718050" y="6152227"/>
            <a:ext cx="1142999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PROYECTO</a:t>
            </a:r>
            <a:endParaRPr/>
          </a:p>
        </p:txBody>
      </p:sp>
      <p:sp>
        <p:nvSpPr>
          <p:cNvPr id="198" name="Google Shape;198;p1"/>
          <p:cNvSpPr txBox="1"/>
          <p:nvPr>
            <p:ph idx="3" type="body"/>
          </p:nvPr>
        </p:nvSpPr>
        <p:spPr>
          <a:xfrm>
            <a:off x="5092767" y="8483560"/>
            <a:ext cx="1069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PRESENTACIÓN FINAL </a:t>
            </a:r>
            <a:r>
              <a:rPr lang="es-CL"/>
              <a:t>CAPSTONE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16a1061abf_0_153"/>
          <p:cNvSpPr txBox="1"/>
          <p:nvPr>
            <p:ph idx="1" type="body"/>
          </p:nvPr>
        </p:nvSpPr>
        <p:spPr>
          <a:xfrm>
            <a:off x="5382460" y="885350"/>
            <a:ext cx="84762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Arquitectura del </a:t>
            </a:r>
            <a:r>
              <a:rPr lang="es-CL"/>
              <a:t>software</a:t>
            </a:r>
            <a:endParaRPr/>
          </a:p>
        </p:txBody>
      </p:sp>
      <p:pic>
        <p:nvPicPr>
          <p:cNvPr id="420" name="Google Shape;420;g316a1061abf_0_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450" y="2014050"/>
            <a:ext cx="19507200" cy="773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16a1061abf_0_159"/>
          <p:cNvSpPr txBox="1"/>
          <p:nvPr>
            <p:ph idx="1" type="body"/>
          </p:nvPr>
        </p:nvSpPr>
        <p:spPr>
          <a:xfrm>
            <a:off x="5755498" y="843875"/>
            <a:ext cx="89217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Modelos de base de datos </a:t>
            </a:r>
            <a:endParaRPr/>
          </a:p>
        </p:txBody>
      </p:sp>
      <p:pic>
        <p:nvPicPr>
          <p:cNvPr id="427" name="Google Shape;427;g316a1061abf_0_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1175" y="1582775"/>
            <a:ext cx="15536067" cy="94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16a1061abf_0_165"/>
          <p:cNvSpPr txBox="1"/>
          <p:nvPr>
            <p:ph idx="1" type="body"/>
          </p:nvPr>
        </p:nvSpPr>
        <p:spPr>
          <a:xfrm>
            <a:off x="5755504" y="843875"/>
            <a:ext cx="62379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Tecnología utilizadas</a:t>
            </a:r>
            <a:endParaRPr/>
          </a:p>
        </p:txBody>
      </p:sp>
      <p:pic>
        <p:nvPicPr>
          <p:cNvPr id="434" name="Google Shape;434;g316a1061abf_0_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4950" y="2549575"/>
            <a:ext cx="1928100" cy="192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g316a1061abf_0_1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19413" y="1969575"/>
            <a:ext cx="2265275" cy="226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g316a1061abf_0_1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07590" y="2212413"/>
            <a:ext cx="2265275" cy="226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g316a1061abf_0_1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85688" y="7294200"/>
            <a:ext cx="4105275" cy="111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g316a1061abf_0_16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28450" y="7740875"/>
            <a:ext cx="4204775" cy="172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g316a1061abf_0_1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28438" y="6239650"/>
            <a:ext cx="4105275" cy="11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g316a1061abf_0_165"/>
          <p:cNvSpPr txBox="1"/>
          <p:nvPr/>
        </p:nvSpPr>
        <p:spPr>
          <a:xfrm>
            <a:off x="1892550" y="4676566"/>
            <a:ext cx="52965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400">
                <a:latin typeface="Calibri"/>
                <a:ea typeface="Calibri"/>
                <a:cs typeface="Calibri"/>
                <a:sym typeface="Calibri"/>
              </a:rPr>
              <a:t>Capa de usuario/vista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g316a1061abf_0_165"/>
          <p:cNvSpPr txBox="1"/>
          <p:nvPr/>
        </p:nvSpPr>
        <p:spPr>
          <a:xfrm>
            <a:off x="8015725" y="4621641"/>
            <a:ext cx="52965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400">
                <a:latin typeface="Calibri"/>
                <a:ea typeface="Calibri"/>
                <a:cs typeface="Calibri"/>
                <a:sym typeface="Calibri"/>
              </a:rPr>
              <a:t>Capa de </a:t>
            </a:r>
            <a:r>
              <a:rPr b="1" lang="es-CL" sz="2400">
                <a:latin typeface="Calibri"/>
                <a:ea typeface="Calibri"/>
                <a:cs typeface="Calibri"/>
                <a:sym typeface="Calibri"/>
              </a:rPr>
              <a:t>lógica</a:t>
            </a:r>
            <a:r>
              <a:rPr b="1" lang="es-CL" sz="2400">
                <a:latin typeface="Calibri"/>
                <a:ea typeface="Calibri"/>
                <a:cs typeface="Calibri"/>
                <a:sym typeface="Calibri"/>
              </a:rPr>
              <a:t> de negocio 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g316a1061abf_0_165"/>
          <p:cNvSpPr txBox="1"/>
          <p:nvPr/>
        </p:nvSpPr>
        <p:spPr>
          <a:xfrm>
            <a:off x="14702725" y="4621650"/>
            <a:ext cx="24750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400">
                <a:latin typeface="Calibri"/>
                <a:ea typeface="Calibri"/>
                <a:cs typeface="Calibri"/>
                <a:sym typeface="Calibri"/>
              </a:rPr>
              <a:t>Capa de datos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3" name="Google Shape;443;g316a1061abf_0_16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85700" y="5636563"/>
            <a:ext cx="4105275" cy="12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g316a1061abf_0_165"/>
          <p:cNvPicPr preferRelativeResize="0"/>
          <p:nvPr/>
        </p:nvPicPr>
        <p:blipFill rotWithShape="1">
          <a:blip r:embed="rId9">
            <a:alphaModFix/>
          </a:blip>
          <a:srcRect b="22790" l="0" r="0" t="24782"/>
          <a:stretch/>
        </p:blipFill>
        <p:spPr>
          <a:xfrm>
            <a:off x="1785700" y="8828000"/>
            <a:ext cx="4105276" cy="146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g316a1061abf_0_16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4054262" y="6230125"/>
            <a:ext cx="4429725" cy="11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g316a1061abf_0_16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3982750" y="7740875"/>
            <a:ext cx="4572750" cy="13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1ad3fc1025_0_18"/>
          <p:cNvSpPr txBox="1"/>
          <p:nvPr>
            <p:ph idx="1" type="body"/>
          </p:nvPr>
        </p:nvSpPr>
        <p:spPr>
          <a:xfrm>
            <a:off x="5252332" y="724525"/>
            <a:ext cx="75345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Diagrama de flujo</a:t>
            </a:r>
            <a:endParaRPr/>
          </a:p>
        </p:txBody>
      </p:sp>
      <p:pic>
        <p:nvPicPr>
          <p:cNvPr id="453" name="Google Shape;453;g31ad3fc1025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850" y="2202325"/>
            <a:ext cx="17878497" cy="9107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16a1061abf_0_171"/>
          <p:cNvSpPr txBox="1"/>
          <p:nvPr>
            <p:ph idx="1" type="body"/>
          </p:nvPr>
        </p:nvSpPr>
        <p:spPr>
          <a:xfrm>
            <a:off x="5755500" y="843875"/>
            <a:ext cx="111246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Resultados obtenidos : Login</a:t>
            </a:r>
            <a:endParaRPr/>
          </a:p>
        </p:txBody>
      </p:sp>
      <p:pic>
        <p:nvPicPr>
          <p:cNvPr id="460" name="Google Shape;460;g316a1061abf_0_171" title="primer video logi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1750" y="2037325"/>
            <a:ext cx="15173198" cy="853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1ad3fc1025_0_6"/>
          <p:cNvSpPr txBox="1"/>
          <p:nvPr>
            <p:ph idx="1" type="body"/>
          </p:nvPr>
        </p:nvSpPr>
        <p:spPr>
          <a:xfrm>
            <a:off x="5755500" y="843875"/>
            <a:ext cx="13239600" cy="14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 obtenidos : Vista Administrador General</a:t>
            </a:r>
            <a:endParaRPr/>
          </a:p>
        </p:txBody>
      </p:sp>
      <p:pic>
        <p:nvPicPr>
          <p:cNvPr id="467" name="Google Shape;467;g31ad3fc1025_0_6" title="vista_local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2050" y="2474075"/>
            <a:ext cx="13106573" cy="737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1ad3fc1025_0_12"/>
          <p:cNvSpPr txBox="1"/>
          <p:nvPr>
            <p:ph idx="1" type="body"/>
          </p:nvPr>
        </p:nvSpPr>
        <p:spPr>
          <a:xfrm>
            <a:off x="5755500" y="843875"/>
            <a:ext cx="13477200" cy="14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 obtenidos : Vista Administrador  Local</a:t>
            </a:r>
            <a:endParaRPr/>
          </a:p>
        </p:txBody>
      </p:sp>
      <p:pic>
        <p:nvPicPr>
          <p:cNvPr id="474" name="Google Shape;474;g31ad3fc1025_0_12" title="vista local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7650" y="2474075"/>
            <a:ext cx="14956825" cy="766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1ca77b8d5a_0_3"/>
          <p:cNvSpPr txBox="1"/>
          <p:nvPr>
            <p:ph idx="1" type="body"/>
          </p:nvPr>
        </p:nvSpPr>
        <p:spPr>
          <a:xfrm>
            <a:off x="5755500" y="843875"/>
            <a:ext cx="134772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Resultados obtenidos : Escaneo QR</a:t>
            </a:r>
            <a:endParaRPr/>
          </a:p>
        </p:txBody>
      </p:sp>
      <p:pic>
        <p:nvPicPr>
          <p:cNvPr id="481" name="Google Shape;481;g31ca77b8d5a_0_3" title="escaneoQR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0124" y="2771125"/>
            <a:ext cx="12863851" cy="723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16a1061abf_0_177"/>
          <p:cNvSpPr txBox="1"/>
          <p:nvPr>
            <p:ph idx="1" type="body"/>
          </p:nvPr>
        </p:nvSpPr>
        <p:spPr>
          <a:xfrm>
            <a:off x="5755500" y="843875"/>
            <a:ext cx="135591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Obstáculos presentados durante el desarrollo</a:t>
            </a:r>
            <a:endParaRPr/>
          </a:p>
        </p:txBody>
      </p:sp>
      <p:pic>
        <p:nvPicPr>
          <p:cNvPr id="488" name="Google Shape;488;g316a1061abf_0_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7125" y="5190775"/>
            <a:ext cx="4876800" cy="445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g316a1061abf_0_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3250" y="3282850"/>
            <a:ext cx="3712250" cy="371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g316a1061abf_0_1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15550" y="3282850"/>
            <a:ext cx="2815450" cy="281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1938870bc5_0_10"/>
          <p:cNvSpPr txBox="1"/>
          <p:nvPr>
            <p:ph idx="1" type="body"/>
          </p:nvPr>
        </p:nvSpPr>
        <p:spPr>
          <a:xfrm>
            <a:off x="5755500" y="843875"/>
            <a:ext cx="90981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Conclusión del proyecto</a:t>
            </a:r>
            <a:endParaRPr/>
          </a:p>
        </p:txBody>
      </p:sp>
      <p:pic>
        <p:nvPicPr>
          <p:cNvPr id="497" name="Google Shape;497;g31938870bc5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675" y="3821413"/>
            <a:ext cx="2416850" cy="241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g31938870bc5_0_10"/>
          <p:cNvPicPr preferRelativeResize="0"/>
          <p:nvPr/>
        </p:nvPicPr>
        <p:blipFill rotWithShape="1">
          <a:blip r:embed="rId4">
            <a:alphaModFix/>
          </a:blip>
          <a:srcRect b="24022" l="18717" r="20768" t="17357"/>
          <a:stretch/>
        </p:blipFill>
        <p:spPr>
          <a:xfrm>
            <a:off x="8844578" y="3698525"/>
            <a:ext cx="2552397" cy="266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g31938870bc5_0_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09575" y="3958263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g31938870bc5_0_10"/>
          <p:cNvSpPr txBox="1"/>
          <p:nvPr/>
        </p:nvSpPr>
        <p:spPr>
          <a:xfrm>
            <a:off x="14340375" y="7025813"/>
            <a:ext cx="4081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600"/>
              <a:t>Experiencia Adquirida</a:t>
            </a:r>
            <a:endParaRPr b="1" sz="2600"/>
          </a:p>
        </p:txBody>
      </p:sp>
      <p:sp>
        <p:nvSpPr>
          <p:cNvPr id="501" name="Google Shape;501;g31938870bc5_0_10"/>
          <p:cNvSpPr txBox="1"/>
          <p:nvPr/>
        </p:nvSpPr>
        <p:spPr>
          <a:xfrm>
            <a:off x="8080013" y="7025800"/>
            <a:ext cx="4081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600"/>
              <a:t>Lecciones Aprendidas</a:t>
            </a:r>
            <a:endParaRPr b="1" sz="2600"/>
          </a:p>
        </p:txBody>
      </p:sp>
      <p:sp>
        <p:nvSpPr>
          <p:cNvPr id="502" name="Google Shape;502;g31938870bc5_0_10"/>
          <p:cNvSpPr txBox="1"/>
          <p:nvPr/>
        </p:nvSpPr>
        <p:spPr>
          <a:xfrm>
            <a:off x="2050338" y="7025813"/>
            <a:ext cx="4081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600"/>
              <a:t>Conclusión del Proyecto</a:t>
            </a:r>
            <a:endParaRPr b="1" sz="2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1ad3fc1025_0_0"/>
          <p:cNvSpPr txBox="1"/>
          <p:nvPr>
            <p:ph idx="1" type="body"/>
          </p:nvPr>
        </p:nvSpPr>
        <p:spPr>
          <a:xfrm>
            <a:off x="5280454" y="855975"/>
            <a:ext cx="59892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Equipo de trabajo </a:t>
            </a:r>
            <a:endParaRPr/>
          </a:p>
        </p:txBody>
      </p:sp>
      <p:sp>
        <p:nvSpPr>
          <p:cNvPr id="205" name="Google Shape;205;g31ad3fc1025_0_0"/>
          <p:cNvSpPr/>
          <p:nvPr/>
        </p:nvSpPr>
        <p:spPr>
          <a:xfrm>
            <a:off x="2741100" y="2730425"/>
            <a:ext cx="4018800" cy="6673200"/>
          </a:xfrm>
          <a:prstGeom prst="rect">
            <a:avLst/>
          </a:prstGeom>
          <a:solidFill>
            <a:srgbClr val="FFC000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g31ad3fc1025_0_0"/>
          <p:cNvSpPr txBox="1"/>
          <p:nvPr/>
        </p:nvSpPr>
        <p:spPr>
          <a:xfrm>
            <a:off x="2741100" y="6147625"/>
            <a:ext cx="39612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950">
                <a:solidFill>
                  <a:schemeClr val="dk1"/>
                </a:solidFill>
              </a:rPr>
              <a:t>CONSTANZA </a:t>
            </a:r>
            <a:endParaRPr b="1" sz="295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950">
                <a:solidFill>
                  <a:schemeClr val="dk1"/>
                </a:solidFill>
              </a:rPr>
              <a:t>ALFARO CRUCES</a:t>
            </a:r>
            <a:endParaRPr sz="29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g31ad3fc1025_0_0"/>
          <p:cNvPicPr preferRelativeResize="0"/>
          <p:nvPr/>
        </p:nvPicPr>
        <p:blipFill rotWithShape="1">
          <a:blip r:embed="rId3">
            <a:alphaModFix/>
          </a:blip>
          <a:srcRect b="32198" l="12763" r="14883" t="0"/>
          <a:stretch/>
        </p:blipFill>
        <p:spPr>
          <a:xfrm>
            <a:off x="3141963" y="2838625"/>
            <a:ext cx="2917926" cy="2734326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31ad3fc1025_0_0"/>
          <p:cNvSpPr/>
          <p:nvPr/>
        </p:nvSpPr>
        <p:spPr>
          <a:xfrm>
            <a:off x="7824650" y="2730425"/>
            <a:ext cx="4018800" cy="6673200"/>
          </a:xfrm>
          <a:prstGeom prst="rect">
            <a:avLst/>
          </a:prstGeom>
          <a:solidFill>
            <a:srgbClr val="FFC000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g31ad3fc1025_0_0"/>
          <p:cNvPicPr preferRelativeResize="0"/>
          <p:nvPr/>
        </p:nvPicPr>
        <p:blipFill rotWithShape="1">
          <a:blip r:embed="rId4">
            <a:alphaModFix/>
          </a:blip>
          <a:srcRect b="16738" l="0" r="0" t="14518"/>
          <a:stretch/>
        </p:blipFill>
        <p:spPr>
          <a:xfrm>
            <a:off x="8310900" y="2908875"/>
            <a:ext cx="3046296" cy="279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31ad3fc1025_0_0"/>
          <p:cNvSpPr txBox="1"/>
          <p:nvPr/>
        </p:nvSpPr>
        <p:spPr>
          <a:xfrm>
            <a:off x="7824649" y="6147625"/>
            <a:ext cx="40188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950">
                <a:solidFill>
                  <a:schemeClr val="dk1"/>
                </a:solidFill>
              </a:rPr>
              <a:t>FRANCO</a:t>
            </a:r>
            <a:endParaRPr b="1" sz="295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950">
                <a:solidFill>
                  <a:schemeClr val="dk1"/>
                </a:solidFill>
              </a:rPr>
              <a:t>CENTENO RIVERA</a:t>
            </a:r>
            <a:endParaRPr sz="29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31ad3fc1025_0_0"/>
          <p:cNvSpPr/>
          <p:nvPr/>
        </p:nvSpPr>
        <p:spPr>
          <a:xfrm>
            <a:off x="12731225" y="2730425"/>
            <a:ext cx="4018800" cy="6673200"/>
          </a:xfrm>
          <a:prstGeom prst="rect">
            <a:avLst/>
          </a:prstGeom>
          <a:solidFill>
            <a:srgbClr val="FFC000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g31ad3fc1025_0_0"/>
          <p:cNvSpPr txBox="1"/>
          <p:nvPr/>
        </p:nvSpPr>
        <p:spPr>
          <a:xfrm>
            <a:off x="12763075" y="6147625"/>
            <a:ext cx="39612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950">
                <a:solidFill>
                  <a:schemeClr val="dk1"/>
                </a:solidFill>
              </a:rPr>
              <a:t>PATRICIO </a:t>
            </a:r>
            <a:endParaRPr b="1" sz="295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950">
                <a:solidFill>
                  <a:schemeClr val="dk1"/>
                </a:solidFill>
              </a:rPr>
              <a:t>MEZA MORENO</a:t>
            </a:r>
            <a:endParaRPr sz="29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g31ad3fc1025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21175" y="2937838"/>
            <a:ext cx="3046301" cy="273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1"/>
          <p:cNvSpPr txBox="1"/>
          <p:nvPr>
            <p:ph idx="1" type="body"/>
          </p:nvPr>
        </p:nvSpPr>
        <p:spPr>
          <a:xfrm>
            <a:off x="5138402" y="7307097"/>
            <a:ext cx="10649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Preguntas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1998efdbf7_1_7"/>
          <p:cNvSpPr/>
          <p:nvPr/>
        </p:nvSpPr>
        <p:spPr>
          <a:xfrm>
            <a:off x="2193775" y="4908680"/>
            <a:ext cx="2528700" cy="1108200"/>
          </a:xfrm>
          <a:prstGeom prst="homePlate">
            <a:avLst>
              <a:gd fmla="val 50000" name="adj"/>
            </a:avLst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latin typeface="Calibri"/>
                <a:ea typeface="Calibri"/>
                <a:cs typeface="Calibri"/>
                <a:sym typeface="Calibri"/>
              </a:rPr>
              <a:t>3</a:t>
            </a:r>
            <a:endParaRPr b="1" i="1"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g31998efdbf7_1_7"/>
          <p:cNvSpPr/>
          <p:nvPr/>
        </p:nvSpPr>
        <p:spPr>
          <a:xfrm>
            <a:off x="2193775" y="6201519"/>
            <a:ext cx="2528700" cy="1108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solidFill>
                  <a:srgbClr val="FEB62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1" i="1" sz="2800">
              <a:solidFill>
                <a:srgbClr val="FEB6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g31998efdbf7_1_7"/>
          <p:cNvSpPr/>
          <p:nvPr/>
        </p:nvSpPr>
        <p:spPr>
          <a:xfrm>
            <a:off x="2193775" y="2323000"/>
            <a:ext cx="2528700" cy="1108200"/>
          </a:xfrm>
          <a:prstGeom prst="homePlate">
            <a:avLst>
              <a:gd fmla="val 50000" name="adj"/>
            </a:avLst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1"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g31998efdbf7_1_7"/>
          <p:cNvSpPr/>
          <p:nvPr/>
        </p:nvSpPr>
        <p:spPr>
          <a:xfrm>
            <a:off x="2193775" y="3615840"/>
            <a:ext cx="2528700" cy="1108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solidFill>
                  <a:srgbClr val="FEB62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1" sz="2800">
              <a:solidFill>
                <a:srgbClr val="FEB6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g31998efdbf7_1_7"/>
          <p:cNvSpPr/>
          <p:nvPr/>
        </p:nvSpPr>
        <p:spPr>
          <a:xfrm>
            <a:off x="2193775" y="7494359"/>
            <a:ext cx="2528700" cy="1108200"/>
          </a:xfrm>
          <a:prstGeom prst="homePlate">
            <a:avLst>
              <a:gd fmla="val 50000" name="adj"/>
            </a:avLst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latin typeface="Calibri"/>
                <a:ea typeface="Calibri"/>
                <a:cs typeface="Calibri"/>
                <a:sym typeface="Calibri"/>
              </a:rPr>
              <a:t>5</a:t>
            </a:r>
            <a:endParaRPr b="1" i="1"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g31998efdbf7_1_7"/>
          <p:cNvSpPr/>
          <p:nvPr/>
        </p:nvSpPr>
        <p:spPr>
          <a:xfrm>
            <a:off x="2193775" y="8787199"/>
            <a:ext cx="2528700" cy="1108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solidFill>
                  <a:srgbClr val="FEB620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1" i="1" sz="2800">
              <a:solidFill>
                <a:srgbClr val="FEB6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g31998efdbf7_1_7"/>
          <p:cNvSpPr/>
          <p:nvPr/>
        </p:nvSpPr>
        <p:spPr>
          <a:xfrm>
            <a:off x="10494550" y="4908680"/>
            <a:ext cx="2528700" cy="1108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solidFill>
                  <a:srgbClr val="FEB620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endParaRPr b="1" i="1" sz="2800">
              <a:solidFill>
                <a:srgbClr val="FEB6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g31998efdbf7_1_7"/>
          <p:cNvSpPr/>
          <p:nvPr/>
        </p:nvSpPr>
        <p:spPr>
          <a:xfrm>
            <a:off x="10494550" y="6201519"/>
            <a:ext cx="2528700" cy="1108200"/>
          </a:xfrm>
          <a:prstGeom prst="homePlate">
            <a:avLst>
              <a:gd fmla="val 50000" name="adj"/>
            </a:avLst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11</a:t>
            </a:r>
            <a:endParaRPr b="1" i="1" sz="280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g31998efdbf7_1_7"/>
          <p:cNvSpPr/>
          <p:nvPr/>
        </p:nvSpPr>
        <p:spPr>
          <a:xfrm>
            <a:off x="10494550" y="2323000"/>
            <a:ext cx="2528700" cy="1108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solidFill>
                  <a:srgbClr val="FEB620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 b="1" i="1" sz="2800">
              <a:solidFill>
                <a:srgbClr val="FEB6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g31998efdbf7_1_7"/>
          <p:cNvSpPr/>
          <p:nvPr/>
        </p:nvSpPr>
        <p:spPr>
          <a:xfrm>
            <a:off x="10494550" y="3615840"/>
            <a:ext cx="2528700" cy="1108200"/>
          </a:xfrm>
          <a:prstGeom prst="homePlate">
            <a:avLst>
              <a:gd fmla="val 50000" name="adj"/>
            </a:avLst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endParaRPr b="1" i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g31998efdbf7_1_7"/>
          <p:cNvSpPr/>
          <p:nvPr/>
        </p:nvSpPr>
        <p:spPr>
          <a:xfrm>
            <a:off x="10494550" y="7418484"/>
            <a:ext cx="2528700" cy="1108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solidFill>
                  <a:srgbClr val="FEB620"/>
                </a:solidFill>
                <a:latin typeface="Calibri"/>
                <a:ea typeface="Calibri"/>
                <a:cs typeface="Calibri"/>
                <a:sym typeface="Calibri"/>
              </a:rPr>
              <a:t>12</a:t>
            </a:r>
            <a:endParaRPr b="1" i="1" sz="2800">
              <a:solidFill>
                <a:srgbClr val="FEB6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31998efdbf7_1_7"/>
          <p:cNvSpPr/>
          <p:nvPr/>
        </p:nvSpPr>
        <p:spPr>
          <a:xfrm>
            <a:off x="10494550" y="8787199"/>
            <a:ext cx="2528700" cy="1108200"/>
          </a:xfrm>
          <a:prstGeom prst="homePlate">
            <a:avLst>
              <a:gd fmla="val 50000" name="adj"/>
            </a:avLst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r>
            <a:endParaRPr b="1" i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31998efdbf7_1_7"/>
          <p:cNvSpPr txBox="1"/>
          <p:nvPr/>
        </p:nvSpPr>
        <p:spPr>
          <a:xfrm>
            <a:off x="5254325" y="7560313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Roles dentro del proyecto 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31998efdbf7_1_7"/>
          <p:cNvSpPr txBox="1"/>
          <p:nvPr/>
        </p:nvSpPr>
        <p:spPr>
          <a:xfrm>
            <a:off x="5254325" y="2393200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Descripción del proyecto 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g31998efdbf7_1_7"/>
          <p:cNvSpPr txBox="1"/>
          <p:nvPr/>
        </p:nvSpPr>
        <p:spPr>
          <a:xfrm>
            <a:off x="5254325" y="3686050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Objetivo general y </a:t>
            </a: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específico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31998efdbf7_1_7"/>
          <p:cNvSpPr txBox="1"/>
          <p:nvPr/>
        </p:nvSpPr>
        <p:spPr>
          <a:xfrm>
            <a:off x="5254325" y="4908675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Alcances y limitaciones del proyecto 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g31998efdbf7_1_7"/>
          <p:cNvSpPr txBox="1"/>
          <p:nvPr/>
        </p:nvSpPr>
        <p:spPr>
          <a:xfrm>
            <a:off x="5254325" y="6268888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Metodología</a:t>
            </a: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 del </a:t>
            </a: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proyecto</a:t>
            </a: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 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31998efdbf7_1_7"/>
          <p:cNvSpPr txBox="1"/>
          <p:nvPr/>
        </p:nvSpPr>
        <p:spPr>
          <a:xfrm>
            <a:off x="5254325" y="8851725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Cronograma del proyecto 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g31998efdbf7_1_7"/>
          <p:cNvSpPr txBox="1"/>
          <p:nvPr/>
        </p:nvSpPr>
        <p:spPr>
          <a:xfrm>
            <a:off x="13512925" y="1030150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Arquitectura del software 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g31998efdbf7_1_7"/>
          <p:cNvSpPr txBox="1"/>
          <p:nvPr/>
        </p:nvSpPr>
        <p:spPr>
          <a:xfrm>
            <a:off x="13512925" y="2323000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Modelo de base de datos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g31998efdbf7_1_7"/>
          <p:cNvSpPr txBox="1"/>
          <p:nvPr/>
        </p:nvSpPr>
        <p:spPr>
          <a:xfrm>
            <a:off x="13512925" y="3615850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Tecnología utilizadas 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g31998efdbf7_1_7"/>
          <p:cNvSpPr txBox="1"/>
          <p:nvPr/>
        </p:nvSpPr>
        <p:spPr>
          <a:xfrm>
            <a:off x="13512925" y="4908700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Demostración</a:t>
            </a: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 de resultados del </a:t>
            </a: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proyecto</a:t>
            </a: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 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g31998efdbf7_1_7"/>
          <p:cNvSpPr txBox="1"/>
          <p:nvPr/>
        </p:nvSpPr>
        <p:spPr>
          <a:xfrm>
            <a:off x="13512925" y="6125625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Resultados obtenidos 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g31998efdbf7_1_7"/>
          <p:cNvSpPr txBox="1"/>
          <p:nvPr/>
        </p:nvSpPr>
        <p:spPr>
          <a:xfrm>
            <a:off x="13512925" y="7418475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Obstáculos</a:t>
            </a: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 presentados en el proyecto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g31998efdbf7_1_7"/>
          <p:cNvSpPr txBox="1"/>
          <p:nvPr>
            <p:ph idx="1" type="body"/>
          </p:nvPr>
        </p:nvSpPr>
        <p:spPr>
          <a:xfrm>
            <a:off x="5506812" y="887575"/>
            <a:ext cx="94710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ítems</a:t>
            </a:r>
            <a:endParaRPr/>
          </a:p>
        </p:txBody>
      </p:sp>
      <p:sp>
        <p:nvSpPr>
          <p:cNvPr id="244" name="Google Shape;244;g31998efdbf7_1_7"/>
          <p:cNvSpPr/>
          <p:nvPr/>
        </p:nvSpPr>
        <p:spPr>
          <a:xfrm>
            <a:off x="10494550" y="1030140"/>
            <a:ext cx="2528700" cy="1108200"/>
          </a:xfrm>
          <a:prstGeom prst="homePlate">
            <a:avLst>
              <a:gd fmla="val 50000" name="adj"/>
            </a:avLst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CL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 b="1" i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g31998efdbf7_1_7"/>
          <p:cNvSpPr txBox="1"/>
          <p:nvPr/>
        </p:nvSpPr>
        <p:spPr>
          <a:xfrm>
            <a:off x="13623175" y="8787250"/>
            <a:ext cx="4397400" cy="9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Conclusión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16a1061abf_0_39"/>
          <p:cNvSpPr txBox="1"/>
          <p:nvPr>
            <p:ph idx="1" type="body"/>
          </p:nvPr>
        </p:nvSpPr>
        <p:spPr>
          <a:xfrm>
            <a:off x="5506812" y="887575"/>
            <a:ext cx="94710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DESCRIPCIÓN DEL PROYECTO</a:t>
            </a:r>
            <a:endParaRPr/>
          </a:p>
        </p:txBody>
      </p:sp>
      <p:sp>
        <p:nvSpPr>
          <p:cNvPr id="252" name="Google Shape;252;g316a1061abf_0_39"/>
          <p:cNvSpPr/>
          <p:nvPr/>
        </p:nvSpPr>
        <p:spPr>
          <a:xfrm>
            <a:off x="1464624" y="3385225"/>
            <a:ext cx="6991200" cy="6413100"/>
          </a:xfrm>
          <a:prstGeom prst="roundRect">
            <a:avLst>
              <a:gd fmla="val 10901" name="adj"/>
            </a:avLst>
          </a:prstGeom>
          <a:solidFill>
            <a:srgbClr val="FFFFFF"/>
          </a:solidFill>
          <a:ln cap="flat" cmpd="sng" w="38100">
            <a:solidFill>
              <a:srgbClr val="4472C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800" u="sng">
                <a:solidFill>
                  <a:srgbClr val="000000"/>
                </a:solidFill>
              </a:rPr>
              <a:t>Problema o dolor</a:t>
            </a:r>
            <a:endParaRPr b="1" sz="2900" u="sng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1800">
                <a:solidFill>
                  <a:schemeClr val="dk1"/>
                </a:solidFill>
              </a:rPr>
              <a:t>Nuevo Nivel Asesores SPA es una empresa dedicada al rubro de la seguridad privada la cual está contratada para la vigilancia de puntos de acceso críticos de condominios y faenas, es aquí  donde el control de acceso a las instalaciones es realizada por un guardia de seguridad que trabaja para Nuevo Nivel SPA . Actualmente, el registro de entradas y salidas de personas se realiza manualmente pero este método, aunque tradicional y aparentemente sencillo, presenta varios inconvenientes que afectan tanto la eficiencia operativa como la seguridad debido a la naturaleza humana de cometer errores, suplantamiento de </a:t>
            </a:r>
            <a:r>
              <a:rPr lang="es-CL" sz="1800">
                <a:solidFill>
                  <a:schemeClr val="dk1"/>
                </a:solidFill>
              </a:rPr>
              <a:t>identidad, </a:t>
            </a:r>
            <a:r>
              <a:rPr lang="es-CL" sz="1800">
                <a:solidFill>
                  <a:schemeClr val="dk1"/>
                </a:solidFill>
              </a:rPr>
              <a:t> </a:t>
            </a:r>
            <a:r>
              <a:rPr lang="es-CL" sz="1800">
                <a:solidFill>
                  <a:schemeClr val="dk1"/>
                </a:solidFill>
              </a:rPr>
              <a:t>acceso</a:t>
            </a:r>
            <a:r>
              <a:rPr lang="es-CL" sz="1800">
                <a:solidFill>
                  <a:schemeClr val="dk1"/>
                </a:solidFill>
              </a:rPr>
              <a:t> no autorizados por lentitud del sistema y por </a:t>
            </a:r>
            <a:r>
              <a:rPr lang="es-CL" sz="1800">
                <a:solidFill>
                  <a:schemeClr val="dk1"/>
                </a:solidFill>
              </a:rPr>
              <a:t>último</a:t>
            </a:r>
            <a:r>
              <a:rPr lang="es-CL" sz="1800">
                <a:solidFill>
                  <a:schemeClr val="dk1"/>
                </a:solidFill>
              </a:rPr>
              <a:t> la lentitud de realizar reportes </a:t>
            </a:r>
            <a:r>
              <a:rPr lang="es-CL" sz="1800">
                <a:solidFill>
                  <a:schemeClr val="dk1"/>
                </a:solidFill>
              </a:rPr>
              <a:t>aumenta</a:t>
            </a:r>
            <a:r>
              <a:rPr lang="es-CL" sz="1800">
                <a:solidFill>
                  <a:schemeClr val="dk1"/>
                </a:solidFill>
              </a:rPr>
              <a:t> las horas de trabajo.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  <a:highlight>
                <a:srgbClr val="FFC000"/>
              </a:highlight>
            </a:endParaRPr>
          </a:p>
          <a:p>
            <a:pPr indent="0" lvl="0" marL="0" marR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g316a1061abf_0_39"/>
          <p:cNvSpPr/>
          <p:nvPr/>
        </p:nvSpPr>
        <p:spPr>
          <a:xfrm>
            <a:off x="11427242" y="3397065"/>
            <a:ext cx="6991200" cy="6413100"/>
          </a:xfrm>
          <a:prstGeom prst="roundRect">
            <a:avLst>
              <a:gd fmla="val 10901" name="adj"/>
            </a:avLst>
          </a:prstGeom>
          <a:solidFill>
            <a:srgbClr val="FFFFFF"/>
          </a:solidFill>
          <a:ln cap="flat" cmpd="sng" w="38100">
            <a:solidFill>
              <a:srgbClr val="4472C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800" u="sng">
                <a:solidFill>
                  <a:srgbClr val="000000"/>
                </a:solidFill>
              </a:rPr>
              <a:t>Propuesta de solución</a:t>
            </a:r>
            <a:endParaRPr b="1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 u="sng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2400">
                <a:solidFill>
                  <a:schemeClr val="dk1"/>
                </a:solidFill>
              </a:rPr>
              <a:t>La solución propuesta para abordar la problemática de gestión manual de accesos en instalaciones específicas, es el desarrollo de una </a:t>
            </a:r>
            <a:r>
              <a:rPr b="1" lang="es-CL" sz="2400">
                <a:solidFill>
                  <a:schemeClr val="dk1"/>
                </a:solidFill>
              </a:rPr>
              <a:t>aplicación móvil multiplataforma</a:t>
            </a:r>
            <a:r>
              <a:rPr lang="es-CL" sz="2400">
                <a:solidFill>
                  <a:schemeClr val="dk1"/>
                </a:solidFill>
              </a:rPr>
              <a:t> que automatice el registro de entradas y salidas de personas mediante la lectura de códigos QR del carnet de identidad. Este sistema permitirá a la empresa Nuevo Nivel Asesores SPA mejorar la eficiencia operativa, incrementar la seguridad en el control de accesos y facilitar la generación o consulta de reportes de manera ágil y precisa.</a:t>
            </a:r>
            <a:endParaRPr b="1" sz="2400">
              <a:solidFill>
                <a:srgbClr val="000000"/>
              </a:solidFill>
            </a:endParaRPr>
          </a:p>
        </p:txBody>
      </p:sp>
      <p:sp>
        <p:nvSpPr>
          <p:cNvPr id="254" name="Google Shape;254;g316a1061abf_0_39"/>
          <p:cNvSpPr/>
          <p:nvPr/>
        </p:nvSpPr>
        <p:spPr>
          <a:xfrm>
            <a:off x="9087890" y="5839900"/>
            <a:ext cx="1833600" cy="118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C3052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16a1061abf_0_57"/>
          <p:cNvSpPr txBox="1"/>
          <p:nvPr/>
        </p:nvSpPr>
        <p:spPr>
          <a:xfrm>
            <a:off x="1671875" y="1644250"/>
            <a:ext cx="1691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000000"/>
                </a:solidFill>
              </a:rPr>
              <a:t>Objetivo General</a:t>
            </a:r>
            <a:endParaRPr b="1" sz="1800">
              <a:solidFill>
                <a:srgbClr val="000000"/>
              </a:solidFill>
            </a:endParaRPr>
          </a:p>
        </p:txBody>
      </p:sp>
      <p:sp>
        <p:nvSpPr>
          <p:cNvPr id="261" name="Google Shape;261;g316a1061abf_0_57"/>
          <p:cNvSpPr txBox="1"/>
          <p:nvPr/>
        </p:nvSpPr>
        <p:spPr>
          <a:xfrm>
            <a:off x="1671876" y="6119350"/>
            <a:ext cx="1691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000000"/>
                </a:solidFill>
              </a:rPr>
              <a:t>Objetivos Específicos</a:t>
            </a:r>
            <a:endParaRPr b="1" sz="1800">
              <a:solidFill>
                <a:srgbClr val="000000"/>
              </a:solidFill>
            </a:endParaRPr>
          </a:p>
        </p:txBody>
      </p:sp>
      <p:sp>
        <p:nvSpPr>
          <p:cNvPr id="262" name="Google Shape;262;g316a1061abf_0_57"/>
          <p:cNvSpPr/>
          <p:nvPr/>
        </p:nvSpPr>
        <p:spPr>
          <a:xfrm>
            <a:off x="2524300" y="2477099"/>
            <a:ext cx="15207300" cy="3315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4472C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CL" sz="2300">
                <a:solidFill>
                  <a:schemeClr val="dk1"/>
                </a:solidFill>
              </a:rPr>
              <a:t>Desarrollar una aplicación móvil de escaneo QR para optimizar el proceso de registro de entradas y salidas de personas o </a:t>
            </a:r>
            <a:r>
              <a:rPr i="1" lang="es-CL" sz="2300">
                <a:solidFill>
                  <a:schemeClr val="dk1"/>
                </a:solidFill>
              </a:rPr>
              <a:t>vehículos</a:t>
            </a:r>
            <a:r>
              <a:rPr i="1" lang="es-CL" sz="2300">
                <a:solidFill>
                  <a:schemeClr val="dk1"/>
                </a:solidFill>
              </a:rPr>
              <a:t> en un punto </a:t>
            </a:r>
            <a:r>
              <a:rPr i="1" lang="es-CL" sz="2300">
                <a:solidFill>
                  <a:schemeClr val="dk1"/>
                </a:solidFill>
              </a:rPr>
              <a:t>específico</a:t>
            </a:r>
            <a:r>
              <a:rPr i="1" lang="es-CL" sz="2300">
                <a:solidFill>
                  <a:schemeClr val="dk1"/>
                </a:solidFill>
              </a:rPr>
              <a:t>, con el fin de mejorar la eficiencia operativa, minimizar errores humanos y garantizar la precisión y confiabilidad de los registros. </a:t>
            </a:r>
            <a:endParaRPr i="1" sz="23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CL" sz="2300">
                <a:solidFill>
                  <a:schemeClr val="dk1"/>
                </a:solidFill>
              </a:rPr>
              <a:t>Las </a:t>
            </a:r>
            <a:r>
              <a:rPr i="1" lang="es-CL" sz="2300">
                <a:solidFill>
                  <a:schemeClr val="dk1"/>
                </a:solidFill>
              </a:rPr>
              <a:t>épicas</a:t>
            </a:r>
            <a:r>
              <a:rPr i="1" lang="es-CL" sz="2300">
                <a:solidFill>
                  <a:schemeClr val="dk1"/>
                </a:solidFill>
              </a:rPr>
              <a:t> a desarrollar son: Login y roles de la aplicación, Registro de entradas y salidas, Gestión de permisos, Gestión de informes, Botón de emergencia.</a:t>
            </a:r>
            <a:endParaRPr i="1" sz="2300">
              <a:solidFill>
                <a:schemeClr val="dk1"/>
              </a:solidFill>
            </a:endParaRPr>
          </a:p>
        </p:txBody>
      </p:sp>
      <p:sp>
        <p:nvSpPr>
          <p:cNvPr id="263" name="Google Shape;263;g316a1061abf_0_57"/>
          <p:cNvSpPr/>
          <p:nvPr/>
        </p:nvSpPr>
        <p:spPr>
          <a:xfrm>
            <a:off x="2524475" y="7197500"/>
            <a:ext cx="15207300" cy="2613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4472C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s-CL" sz="1900"/>
              <a:t>Toma de Requerimientos:</a:t>
            </a:r>
            <a:r>
              <a:rPr i="1" lang="es-CL" sz="1900"/>
              <a:t> Identificar y validar necesidades del cliente.</a:t>
            </a:r>
            <a:r>
              <a:rPr b="1" i="1" lang="es-CL" sz="1900"/>
              <a:t> Mockup:</a:t>
            </a:r>
            <a:r>
              <a:rPr i="1" lang="es-CL" sz="1900"/>
              <a:t> Diseñar prototipos ajustados a feedback.</a:t>
            </a:r>
            <a:endParaRPr i="1" sz="19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i="1" lang="es-CL" sz="1900"/>
              <a:t>Actas de Reuniones:</a:t>
            </a:r>
            <a:r>
              <a:rPr i="1" lang="es-CL" sz="1900"/>
              <a:t> Registrar acuerdos y decisiones clave. </a:t>
            </a:r>
            <a:r>
              <a:rPr b="1" i="1" lang="es-CL" sz="1900"/>
              <a:t>Desarrollo de software:</a:t>
            </a:r>
            <a:r>
              <a:rPr i="1" lang="es-CL" sz="1900"/>
              <a:t> Codificar, integrar y revisar funcionalidades. </a:t>
            </a:r>
            <a:endParaRPr i="1" sz="19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i="1" lang="es-CL" sz="1900"/>
              <a:t>Pruebas manuales:</a:t>
            </a:r>
            <a:r>
              <a:rPr i="1" lang="es-CL" sz="1900"/>
              <a:t> Detectar y corregir errores manualmente. </a:t>
            </a:r>
            <a:r>
              <a:rPr b="1" i="1" lang="es-CL" sz="1900"/>
              <a:t>Gestión de proyecto:</a:t>
            </a:r>
            <a:r>
              <a:rPr i="1" lang="es-CL" sz="1900"/>
              <a:t> Planificar, coordinar y controlar el proyecto. </a:t>
            </a:r>
            <a:endParaRPr i="1" sz="19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s-CL" sz="1900"/>
              <a:t>Implementación Bases de Datos: </a:t>
            </a:r>
            <a:r>
              <a:rPr i="1" lang="es-CL" sz="1900"/>
              <a:t>Diseñar y configurar almacenamiento eficiente.</a:t>
            </a:r>
            <a:endParaRPr i="1" sz="19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s-CL" sz="1900"/>
              <a:t>Implementación:</a:t>
            </a:r>
            <a:r>
              <a:rPr i="1" lang="es-CL" sz="1900"/>
              <a:t> Desplegar software y capacitar usuarios. </a:t>
            </a:r>
            <a:r>
              <a:rPr b="1" i="1" lang="es-CL" sz="1900"/>
              <a:t>Pruebas de calidad:</a:t>
            </a:r>
            <a:r>
              <a:rPr i="1" lang="es-CL" sz="1900"/>
              <a:t> Corregir vulnerabilidades y garantizar seguridad.</a:t>
            </a:r>
            <a:endParaRPr i="1" sz="1900"/>
          </a:p>
          <a:p>
            <a:pPr indent="0" lvl="0" marL="0" marR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1ad3fc1025_0_24"/>
          <p:cNvSpPr txBox="1"/>
          <p:nvPr>
            <p:ph idx="1" type="body"/>
          </p:nvPr>
        </p:nvSpPr>
        <p:spPr>
          <a:xfrm>
            <a:off x="5280420" y="836925"/>
            <a:ext cx="124569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Alcances y limitaciones del proyecto</a:t>
            </a:r>
            <a:endParaRPr/>
          </a:p>
        </p:txBody>
      </p:sp>
      <p:sp>
        <p:nvSpPr>
          <p:cNvPr id="270" name="Google Shape;270;g31ad3fc1025_0_24"/>
          <p:cNvSpPr/>
          <p:nvPr/>
        </p:nvSpPr>
        <p:spPr>
          <a:xfrm>
            <a:off x="915575" y="3262150"/>
            <a:ext cx="8148300" cy="6998400"/>
          </a:xfrm>
          <a:prstGeom prst="rect">
            <a:avLst/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g31ad3fc1025_0_24"/>
          <p:cNvSpPr/>
          <p:nvPr/>
        </p:nvSpPr>
        <p:spPr>
          <a:xfrm>
            <a:off x="9750600" y="3262150"/>
            <a:ext cx="8148300" cy="6998400"/>
          </a:xfrm>
          <a:prstGeom prst="rect">
            <a:avLst/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g31ad3fc1025_0_24"/>
          <p:cNvSpPr txBox="1"/>
          <p:nvPr/>
        </p:nvSpPr>
        <p:spPr>
          <a:xfrm>
            <a:off x="10171625" y="3557175"/>
            <a:ext cx="323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Limitaciones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3" name="Google Shape;273;g31ad3fc1025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9750" y="4029175"/>
            <a:ext cx="2957350" cy="2957350"/>
          </a:xfrm>
          <a:prstGeom prst="rect">
            <a:avLst/>
          </a:prstGeom>
          <a:solidFill>
            <a:srgbClr val="FEB620"/>
          </a:solidFill>
          <a:ln>
            <a:noFill/>
          </a:ln>
        </p:spPr>
      </p:pic>
      <p:sp>
        <p:nvSpPr>
          <p:cNvPr id="274" name="Google Shape;274;g31ad3fc1025_0_24"/>
          <p:cNvSpPr txBox="1"/>
          <p:nvPr/>
        </p:nvSpPr>
        <p:spPr>
          <a:xfrm>
            <a:off x="1307600" y="3557175"/>
            <a:ext cx="323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2600">
                <a:latin typeface="Calibri"/>
                <a:ea typeface="Calibri"/>
                <a:cs typeface="Calibri"/>
                <a:sym typeface="Calibri"/>
              </a:rPr>
              <a:t>Alcances</a:t>
            </a:r>
            <a:endParaRPr i="1" sz="2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5" name="Google Shape;275;g31ad3fc1025_0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55025" y="3557175"/>
            <a:ext cx="2957350" cy="29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31ad3fc1025_0_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93000" y="6809550"/>
            <a:ext cx="2957350" cy="2957350"/>
          </a:xfrm>
          <a:prstGeom prst="rect">
            <a:avLst/>
          </a:prstGeom>
          <a:solidFill>
            <a:srgbClr val="FEB620"/>
          </a:solidFill>
          <a:ln>
            <a:noFill/>
          </a:ln>
        </p:spPr>
      </p:pic>
      <p:pic>
        <p:nvPicPr>
          <p:cNvPr id="277" name="Google Shape;277;g31ad3fc1025_0_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56850" y="4846100"/>
            <a:ext cx="2957350" cy="29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g31ad3fc1025_0_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00050" y="3852200"/>
            <a:ext cx="2957350" cy="29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31ad3fc1025_0_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54725" y="7303200"/>
            <a:ext cx="2957350" cy="29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31ad3fc1025_0_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800050" y="7176825"/>
            <a:ext cx="2957350" cy="2957350"/>
          </a:xfrm>
          <a:prstGeom prst="rect">
            <a:avLst/>
          </a:prstGeom>
          <a:solidFill>
            <a:srgbClr val="FEB620"/>
          </a:solidFill>
          <a:ln>
            <a:noFill/>
          </a:ln>
        </p:spPr>
      </p:pic>
      <p:pic>
        <p:nvPicPr>
          <p:cNvPr id="281" name="Google Shape;281;g31ad3fc1025_0_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243500" y="4501175"/>
            <a:ext cx="2013350" cy="201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g31ad3fc1025_0_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0545383" y="7303200"/>
            <a:ext cx="2957350" cy="2957350"/>
          </a:xfrm>
          <a:prstGeom prst="rect">
            <a:avLst/>
          </a:prstGeom>
          <a:solidFill>
            <a:srgbClr val="FEB620"/>
          </a:solidFill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"/>
          <p:cNvSpPr txBox="1"/>
          <p:nvPr>
            <p:ph idx="1" type="body"/>
          </p:nvPr>
        </p:nvSpPr>
        <p:spPr>
          <a:xfrm>
            <a:off x="5876088" y="853800"/>
            <a:ext cx="116064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Metología de trabajo para el desarrollo del proyecto</a:t>
            </a:r>
            <a:endParaRPr/>
          </a:p>
        </p:txBody>
      </p:sp>
      <p:grpSp>
        <p:nvGrpSpPr>
          <p:cNvPr id="288" name="Google Shape;288;p5"/>
          <p:cNvGrpSpPr/>
          <p:nvPr/>
        </p:nvGrpSpPr>
        <p:grpSpPr>
          <a:xfrm>
            <a:off x="1353640" y="2821318"/>
            <a:ext cx="16820766" cy="7514355"/>
            <a:chOff x="727650" y="1250425"/>
            <a:chExt cx="7774075" cy="3730875"/>
          </a:xfrm>
        </p:grpSpPr>
        <p:pic>
          <p:nvPicPr>
            <p:cNvPr id="289" name="Google Shape;289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27650" y="1250425"/>
              <a:ext cx="7461750" cy="3730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0" name="Google Shape;290;p5"/>
            <p:cNvSpPr/>
            <p:nvPr/>
          </p:nvSpPr>
          <p:spPr>
            <a:xfrm>
              <a:off x="992475" y="1386200"/>
              <a:ext cx="2532600" cy="618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800">
                  <a:latin typeface="Lato"/>
                  <a:ea typeface="Lato"/>
                  <a:cs typeface="Lato"/>
                  <a:sym typeface="Lato"/>
                </a:rPr>
                <a:t>Metodología SCRUM</a:t>
              </a:r>
              <a:endParaRPr sz="18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6347275" y="2090550"/>
              <a:ext cx="1094100" cy="481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>
                  <a:latin typeface="Lato"/>
                  <a:ea typeface="Lato"/>
                  <a:cs typeface="Lato"/>
                  <a:sym typeface="Lato"/>
                </a:rPr>
                <a:t>Reuniones Diarias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408400" y="3057675"/>
              <a:ext cx="1173000" cy="481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>
                  <a:latin typeface="Lato"/>
                  <a:ea typeface="Lato"/>
                  <a:cs typeface="Lato"/>
                  <a:sym typeface="Lato"/>
                </a:rPr>
                <a:t>Sprint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>
                  <a:latin typeface="Lato"/>
                  <a:ea typeface="Lato"/>
                  <a:cs typeface="Lato"/>
                  <a:sym typeface="Lato"/>
                </a:rPr>
                <a:t>1-4 semanas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826100" y="4451500"/>
              <a:ext cx="1094100" cy="481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>
                  <a:latin typeface="Lato"/>
                  <a:ea typeface="Lato"/>
                  <a:cs typeface="Lato"/>
                  <a:sym typeface="Lato"/>
                </a:rPr>
                <a:t>Product Backlog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1979725" y="4500100"/>
              <a:ext cx="1094100" cy="481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>
                  <a:latin typeface="Lato"/>
                  <a:ea typeface="Lato"/>
                  <a:cs typeface="Lato"/>
                  <a:sym typeface="Lato"/>
                </a:rPr>
                <a:t>Planificación de Sprint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2948761" y="4500100"/>
              <a:ext cx="1094100" cy="481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>
                  <a:latin typeface="Lato"/>
                  <a:ea typeface="Lato"/>
                  <a:cs typeface="Lato"/>
                  <a:sym typeface="Lato"/>
                </a:rPr>
                <a:t>Sprint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>
                  <a:latin typeface="Lato"/>
                  <a:ea typeface="Lato"/>
                  <a:cs typeface="Lato"/>
                  <a:sym typeface="Lato"/>
                </a:rPr>
                <a:t>Backlog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5979125" y="4500100"/>
              <a:ext cx="1094100" cy="481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200">
                  <a:latin typeface="Lato"/>
                  <a:ea typeface="Lato"/>
                  <a:cs typeface="Lato"/>
                  <a:sym typeface="Lato"/>
                </a:rPr>
                <a:t>Trabajo Finalizado</a:t>
              </a:r>
              <a:endParaRPr sz="12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7019425" y="3554475"/>
              <a:ext cx="1482300" cy="762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>
                  <a:latin typeface="Lato"/>
                  <a:ea typeface="Lato"/>
                  <a:cs typeface="Lato"/>
                  <a:sym typeface="Lato"/>
                </a:rPr>
                <a:t>Revisión del Sprint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>
                  <a:latin typeface="Lato"/>
                  <a:ea typeface="Lato"/>
                  <a:cs typeface="Lato"/>
                  <a:sym typeface="Lato"/>
                </a:rPr>
                <a:t>+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>
                  <a:latin typeface="Lato"/>
                  <a:ea typeface="Lato"/>
                  <a:cs typeface="Lato"/>
                  <a:sym typeface="Lato"/>
                </a:rPr>
                <a:t>Retroalimentación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"/>
          <p:cNvSpPr txBox="1"/>
          <p:nvPr>
            <p:ph idx="1" type="body"/>
          </p:nvPr>
        </p:nvSpPr>
        <p:spPr>
          <a:xfrm>
            <a:off x="610300" y="4915775"/>
            <a:ext cx="54408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ROLES DENTRO DEL PROYECTO</a:t>
            </a:r>
            <a:endParaRPr/>
          </a:p>
        </p:txBody>
      </p:sp>
      <p:sp>
        <p:nvSpPr>
          <p:cNvPr id="303" name="Google Shape;303;p3"/>
          <p:cNvSpPr/>
          <p:nvPr/>
        </p:nvSpPr>
        <p:spPr>
          <a:xfrm>
            <a:off x="8855750" y="873475"/>
            <a:ext cx="10680000" cy="2734200"/>
          </a:xfrm>
          <a:prstGeom prst="rect">
            <a:avLst/>
          </a:prstGeom>
          <a:solidFill>
            <a:srgbClr val="FFC000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3"/>
          <p:cNvSpPr txBox="1"/>
          <p:nvPr/>
        </p:nvSpPr>
        <p:spPr>
          <a:xfrm>
            <a:off x="13048901" y="1186200"/>
            <a:ext cx="41625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950">
                <a:solidFill>
                  <a:schemeClr val="dk1"/>
                </a:solidFill>
              </a:rPr>
              <a:t>CONSTANZA ALFARO</a:t>
            </a:r>
            <a:endParaRPr sz="29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"/>
          <p:cNvSpPr txBox="1"/>
          <p:nvPr/>
        </p:nvSpPr>
        <p:spPr>
          <a:xfrm>
            <a:off x="12178951" y="1873400"/>
            <a:ext cx="6380700" cy="19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0" marR="5080" rtl="0" algn="l">
              <a:lnSpc>
                <a:spcPct val="1268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750">
                <a:solidFill>
                  <a:schemeClr val="dk1"/>
                </a:solidFill>
              </a:rPr>
              <a:t>CARGO: SCRUM MASTER</a:t>
            </a:r>
            <a:endParaRPr sz="1750">
              <a:solidFill>
                <a:schemeClr val="dk1"/>
              </a:solidFill>
            </a:endParaRPr>
          </a:p>
          <a:p>
            <a:pPr indent="0" lvl="0" marL="0" marR="5080" rtl="0" algn="just">
              <a:lnSpc>
                <a:spcPct val="1268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750">
                <a:solidFill>
                  <a:schemeClr val="dk1"/>
                </a:solidFill>
              </a:rPr>
              <a:t>FUNCIONES DESEMPEÑADAS:Facilitar las ceremonias Scrum, remover impedimentos, asegurar principios y valores, fomentar la colaboración, proteger al equipo, supervisar el progreso, coordinar comunicación y monitorear requisitos.</a:t>
            </a:r>
            <a:endParaRPr sz="1750">
              <a:solidFill>
                <a:schemeClr val="dk1"/>
              </a:solidFill>
            </a:endParaRPr>
          </a:p>
          <a:p>
            <a:pPr indent="0" lvl="0" marL="0" marR="5080" rtl="0" algn="l">
              <a:lnSpc>
                <a:spcPct val="1268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750">
                <a:solidFill>
                  <a:schemeClr val="dk1"/>
                </a:solidFill>
              </a:rPr>
              <a:t> </a:t>
            </a:r>
            <a:endParaRPr sz="1750">
              <a:solidFill>
                <a:schemeClr val="dk1"/>
              </a:solidFill>
            </a:endParaRPr>
          </a:p>
        </p:txBody>
      </p:sp>
      <p:sp>
        <p:nvSpPr>
          <p:cNvPr id="306" name="Google Shape;306;p3"/>
          <p:cNvSpPr/>
          <p:nvPr/>
        </p:nvSpPr>
        <p:spPr>
          <a:xfrm>
            <a:off x="12944625" y="1654501"/>
            <a:ext cx="4266692" cy="86265"/>
          </a:xfrm>
          <a:custGeom>
            <a:rect b="b" l="l" r="r" t="t"/>
            <a:pathLst>
              <a:path extrusionOk="0" h="60325" w="751840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80"/>
                </a:lnTo>
                <a:lnTo>
                  <a:pt x="0" y="60109"/>
                </a:lnTo>
                <a:lnTo>
                  <a:pt x="751281" y="60109"/>
                </a:lnTo>
                <a:lnTo>
                  <a:pt x="751281" y="36080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2C3E8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3"/>
          <p:cNvSpPr/>
          <p:nvPr/>
        </p:nvSpPr>
        <p:spPr>
          <a:xfrm>
            <a:off x="8855750" y="3892300"/>
            <a:ext cx="10680000" cy="2734200"/>
          </a:xfrm>
          <a:prstGeom prst="rect">
            <a:avLst/>
          </a:prstGeom>
          <a:solidFill>
            <a:srgbClr val="FFC000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3"/>
          <p:cNvSpPr txBox="1"/>
          <p:nvPr/>
        </p:nvSpPr>
        <p:spPr>
          <a:xfrm>
            <a:off x="13048901" y="4205025"/>
            <a:ext cx="41625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950">
                <a:solidFill>
                  <a:schemeClr val="dk1"/>
                </a:solidFill>
              </a:rPr>
              <a:t>FRANCO CENTENO</a:t>
            </a:r>
            <a:endParaRPr sz="29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3"/>
          <p:cNvSpPr txBox="1"/>
          <p:nvPr/>
        </p:nvSpPr>
        <p:spPr>
          <a:xfrm>
            <a:off x="12178951" y="4892225"/>
            <a:ext cx="6380700" cy="19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0" marR="5080" rtl="0" algn="l">
              <a:lnSpc>
                <a:spcPct val="1268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CL" sz="1750">
                <a:solidFill>
                  <a:schemeClr val="dk1"/>
                </a:solidFill>
              </a:rPr>
              <a:t>CARGO: JEFE DE PROYECTO, DESARROLLADOR </a:t>
            </a:r>
            <a:endParaRPr sz="1750">
              <a:solidFill>
                <a:schemeClr val="dk1"/>
              </a:solidFill>
            </a:endParaRPr>
          </a:p>
          <a:p>
            <a:pPr indent="0" lvl="0" marL="0" marR="5080" rtl="0" algn="l">
              <a:lnSpc>
                <a:spcPct val="1268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CL" sz="1750">
                <a:solidFill>
                  <a:schemeClr val="dk1"/>
                </a:solidFill>
              </a:rPr>
              <a:t>FUNCIONES DESEMPEÑADAS: Desarrollar lectura de códigos QR, gestionar la base de datos, implementar informes en Excel y asegurar la escalabilidad del sistema.</a:t>
            </a:r>
            <a:endParaRPr sz="1750">
              <a:solidFill>
                <a:schemeClr val="dk1"/>
              </a:solidFill>
            </a:endParaRPr>
          </a:p>
          <a:p>
            <a:pPr indent="0" lvl="0" marL="0" marR="5080" rtl="0" algn="just">
              <a:lnSpc>
                <a:spcPct val="1268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750">
              <a:solidFill>
                <a:schemeClr val="dk1"/>
              </a:solidFill>
            </a:endParaRPr>
          </a:p>
          <a:p>
            <a:pPr indent="0" lvl="0" marL="0" marR="5080" rtl="0" algn="l">
              <a:lnSpc>
                <a:spcPct val="1268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750">
              <a:solidFill>
                <a:schemeClr val="dk1"/>
              </a:solidFill>
            </a:endParaRPr>
          </a:p>
        </p:txBody>
      </p:sp>
      <p:sp>
        <p:nvSpPr>
          <p:cNvPr id="310" name="Google Shape;310;p3"/>
          <p:cNvSpPr/>
          <p:nvPr/>
        </p:nvSpPr>
        <p:spPr>
          <a:xfrm>
            <a:off x="8855750" y="6911075"/>
            <a:ext cx="10680000" cy="2734200"/>
          </a:xfrm>
          <a:prstGeom prst="rect">
            <a:avLst/>
          </a:prstGeom>
          <a:solidFill>
            <a:srgbClr val="FFC000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3"/>
          <p:cNvSpPr txBox="1"/>
          <p:nvPr/>
        </p:nvSpPr>
        <p:spPr>
          <a:xfrm>
            <a:off x="13048901" y="7223800"/>
            <a:ext cx="41625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950">
                <a:solidFill>
                  <a:schemeClr val="dk1"/>
                </a:solidFill>
              </a:rPr>
              <a:t>PATRICIO</a:t>
            </a:r>
            <a:r>
              <a:rPr b="1" lang="es-CL" sz="2950">
                <a:solidFill>
                  <a:schemeClr val="dk1"/>
                </a:solidFill>
              </a:rPr>
              <a:t> MEZA</a:t>
            </a:r>
            <a:endParaRPr sz="29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3"/>
          <p:cNvSpPr txBox="1"/>
          <p:nvPr/>
        </p:nvSpPr>
        <p:spPr>
          <a:xfrm>
            <a:off x="12178951" y="7911000"/>
            <a:ext cx="6380700" cy="19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0" marR="5080" rtl="0" algn="l">
              <a:lnSpc>
                <a:spcPct val="1268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CL" sz="1750">
                <a:solidFill>
                  <a:schemeClr val="dk1"/>
                </a:solidFill>
              </a:rPr>
              <a:t>CARGO: PRODUCT OWNER</a:t>
            </a:r>
            <a:endParaRPr sz="1750">
              <a:solidFill>
                <a:schemeClr val="dk1"/>
              </a:solidFill>
            </a:endParaRPr>
          </a:p>
          <a:p>
            <a:pPr indent="0" lvl="0" marL="0" marR="5080" rtl="0" algn="just">
              <a:lnSpc>
                <a:spcPct val="1268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CL" sz="1750">
                <a:solidFill>
                  <a:schemeClr val="dk1"/>
                </a:solidFill>
              </a:rPr>
              <a:t>FUNCIONES DESEMPEÑADAS: Gestionar el Product Backlog, definir requerimientos claros, garantizar comprensión del equipo, ajustar prioridades y representar los intereses del cliente y stakeholders.</a:t>
            </a:r>
            <a:endParaRPr sz="1750">
              <a:solidFill>
                <a:schemeClr val="dk1"/>
              </a:solidFill>
            </a:endParaRPr>
          </a:p>
          <a:p>
            <a:pPr indent="0" lvl="0" marL="0" marR="5080" rtl="0" algn="l">
              <a:lnSpc>
                <a:spcPct val="1268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CL" sz="1750">
                <a:solidFill>
                  <a:schemeClr val="dk1"/>
                </a:solidFill>
              </a:rPr>
              <a:t> </a:t>
            </a:r>
            <a:endParaRPr sz="1750">
              <a:solidFill>
                <a:schemeClr val="dk1"/>
              </a:solidFill>
            </a:endParaRPr>
          </a:p>
        </p:txBody>
      </p:sp>
      <p:pic>
        <p:nvPicPr>
          <p:cNvPr id="313" name="Google Shape;31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5750" y="6911050"/>
            <a:ext cx="3046301" cy="2734326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"/>
          <p:cNvSpPr/>
          <p:nvPr/>
        </p:nvSpPr>
        <p:spPr>
          <a:xfrm>
            <a:off x="13048900" y="4660800"/>
            <a:ext cx="3541166" cy="86265"/>
          </a:xfrm>
          <a:custGeom>
            <a:rect b="b" l="l" r="r" t="t"/>
            <a:pathLst>
              <a:path extrusionOk="0" h="60325" w="751840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80"/>
                </a:lnTo>
                <a:lnTo>
                  <a:pt x="0" y="60109"/>
                </a:lnTo>
                <a:lnTo>
                  <a:pt x="751281" y="60109"/>
                </a:lnTo>
                <a:lnTo>
                  <a:pt x="751281" y="36080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2C3E8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3"/>
          <p:cNvSpPr/>
          <p:nvPr/>
        </p:nvSpPr>
        <p:spPr>
          <a:xfrm>
            <a:off x="13048900" y="7758415"/>
            <a:ext cx="2840076" cy="86265"/>
          </a:xfrm>
          <a:custGeom>
            <a:rect b="b" l="l" r="r" t="t"/>
            <a:pathLst>
              <a:path extrusionOk="0" h="60325" w="751840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80"/>
                </a:lnTo>
                <a:lnTo>
                  <a:pt x="0" y="60109"/>
                </a:lnTo>
                <a:lnTo>
                  <a:pt x="751281" y="60109"/>
                </a:lnTo>
                <a:lnTo>
                  <a:pt x="751281" y="36080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2C3E8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6" name="Google Shape;316;p3"/>
          <p:cNvPicPr preferRelativeResize="0"/>
          <p:nvPr/>
        </p:nvPicPr>
        <p:blipFill rotWithShape="1">
          <a:blip r:embed="rId4">
            <a:alphaModFix/>
          </a:blip>
          <a:srcRect b="16738" l="0" r="0" t="14518"/>
          <a:stretch/>
        </p:blipFill>
        <p:spPr>
          <a:xfrm>
            <a:off x="8855750" y="3864200"/>
            <a:ext cx="3046296" cy="2792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"/>
          <p:cNvPicPr preferRelativeResize="0"/>
          <p:nvPr/>
        </p:nvPicPr>
        <p:blipFill rotWithShape="1">
          <a:blip r:embed="rId5">
            <a:alphaModFix/>
          </a:blip>
          <a:srcRect b="32198" l="12763" r="14883" t="0"/>
          <a:stretch/>
        </p:blipFill>
        <p:spPr>
          <a:xfrm>
            <a:off x="8855750" y="875275"/>
            <a:ext cx="2917926" cy="273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16a1061abf_0_67"/>
          <p:cNvSpPr txBox="1"/>
          <p:nvPr>
            <p:ph idx="1" type="body"/>
          </p:nvPr>
        </p:nvSpPr>
        <p:spPr>
          <a:xfrm>
            <a:off x="5548239" y="675425"/>
            <a:ext cx="10341600" cy="14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Cronograma para el desarrollo del proyecto</a:t>
            </a:r>
            <a:endParaRPr/>
          </a:p>
        </p:txBody>
      </p:sp>
      <p:grpSp>
        <p:nvGrpSpPr>
          <p:cNvPr id="324" name="Google Shape;324;g316a1061abf_0_67"/>
          <p:cNvGrpSpPr/>
          <p:nvPr/>
        </p:nvGrpSpPr>
        <p:grpSpPr>
          <a:xfrm>
            <a:off x="3847848" y="4526289"/>
            <a:ext cx="15688781" cy="5073675"/>
            <a:chOff x="1864197" y="2032350"/>
            <a:chExt cx="7174638" cy="2313050"/>
          </a:xfrm>
        </p:grpSpPr>
        <p:grpSp>
          <p:nvGrpSpPr>
            <p:cNvPr id="325" name="Google Shape;325;g316a1061abf_0_67"/>
            <p:cNvGrpSpPr/>
            <p:nvPr/>
          </p:nvGrpSpPr>
          <p:grpSpPr>
            <a:xfrm>
              <a:off x="1864197" y="2032350"/>
              <a:ext cx="7174638" cy="2313050"/>
              <a:chOff x="1864197" y="2032350"/>
              <a:chExt cx="7174638" cy="2313050"/>
            </a:xfrm>
          </p:grpSpPr>
          <p:sp>
            <p:nvSpPr>
              <p:cNvPr id="326" name="Google Shape;326;g316a1061abf_0_67"/>
              <p:cNvSpPr/>
              <p:nvPr/>
            </p:nvSpPr>
            <p:spPr>
              <a:xfrm>
                <a:off x="3457200" y="3882500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27" name="Google Shape;327;g316a1061abf_0_67"/>
              <p:cNvSpPr/>
              <p:nvPr/>
            </p:nvSpPr>
            <p:spPr>
              <a:xfrm>
                <a:off x="5053726" y="3419988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28" name="Google Shape;328;g316a1061abf_0_67"/>
              <p:cNvSpPr/>
              <p:nvPr/>
            </p:nvSpPr>
            <p:spPr>
              <a:xfrm>
                <a:off x="5053726" y="3882497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29" name="Google Shape;329;g316a1061abf_0_67"/>
              <p:cNvSpPr/>
              <p:nvPr/>
            </p:nvSpPr>
            <p:spPr>
              <a:xfrm>
                <a:off x="1864197" y="3882497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30" name="Google Shape;330;g316a1061abf_0_67"/>
              <p:cNvSpPr/>
              <p:nvPr/>
            </p:nvSpPr>
            <p:spPr>
              <a:xfrm>
                <a:off x="3457200" y="3419991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31" name="Google Shape;331;g316a1061abf_0_67"/>
              <p:cNvSpPr/>
              <p:nvPr/>
            </p:nvSpPr>
            <p:spPr>
              <a:xfrm>
                <a:off x="1865197" y="2032350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32" name="Google Shape;332;g316a1061abf_0_67"/>
              <p:cNvSpPr/>
              <p:nvPr/>
            </p:nvSpPr>
            <p:spPr>
              <a:xfrm>
                <a:off x="1864197" y="2495125"/>
                <a:ext cx="1581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33" name="Google Shape;333;g316a1061abf_0_67"/>
              <p:cNvSpPr/>
              <p:nvPr/>
            </p:nvSpPr>
            <p:spPr>
              <a:xfrm>
                <a:off x="1864197" y="2957650"/>
                <a:ext cx="1581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CL" sz="2700"/>
                  <a:t>   </a:t>
                </a:r>
                <a:endParaRPr sz="2700"/>
              </a:p>
            </p:txBody>
          </p:sp>
          <p:sp>
            <p:nvSpPr>
              <p:cNvPr id="334" name="Google Shape;334;g316a1061abf_0_67"/>
              <p:cNvSpPr/>
              <p:nvPr/>
            </p:nvSpPr>
            <p:spPr>
              <a:xfrm>
                <a:off x="3457200" y="2495107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35" name="Google Shape;335;g316a1061abf_0_67"/>
              <p:cNvSpPr/>
              <p:nvPr/>
            </p:nvSpPr>
            <p:spPr>
              <a:xfrm>
                <a:off x="3457200" y="2957633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36" name="Google Shape;336;g316a1061abf_0_67"/>
              <p:cNvSpPr/>
              <p:nvPr/>
            </p:nvSpPr>
            <p:spPr>
              <a:xfrm>
                <a:off x="5053726" y="2495106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37" name="Google Shape;337;g316a1061abf_0_67"/>
              <p:cNvSpPr/>
              <p:nvPr/>
            </p:nvSpPr>
            <p:spPr>
              <a:xfrm>
                <a:off x="5053726" y="2957632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38" name="Google Shape;338;g316a1061abf_0_67"/>
              <p:cNvSpPr/>
              <p:nvPr/>
            </p:nvSpPr>
            <p:spPr>
              <a:xfrm>
                <a:off x="6647601" y="2495106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39" name="Google Shape;339;g316a1061abf_0_67"/>
              <p:cNvSpPr/>
              <p:nvPr/>
            </p:nvSpPr>
            <p:spPr>
              <a:xfrm>
                <a:off x="6647601" y="2957632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40" name="Google Shape;340;g316a1061abf_0_67"/>
              <p:cNvSpPr/>
              <p:nvPr/>
            </p:nvSpPr>
            <p:spPr>
              <a:xfrm>
                <a:off x="6647601" y="2032750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41" name="Google Shape;341;g316a1061abf_0_67"/>
              <p:cNvSpPr/>
              <p:nvPr/>
            </p:nvSpPr>
            <p:spPr>
              <a:xfrm>
                <a:off x="6647601" y="3419988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42" name="Google Shape;342;g316a1061abf_0_67"/>
              <p:cNvSpPr/>
              <p:nvPr/>
            </p:nvSpPr>
            <p:spPr>
              <a:xfrm>
                <a:off x="3457200" y="2032750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43" name="Google Shape;343;g316a1061abf_0_67"/>
              <p:cNvSpPr/>
              <p:nvPr/>
            </p:nvSpPr>
            <p:spPr>
              <a:xfrm>
                <a:off x="6647601" y="3882497"/>
                <a:ext cx="15930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44" name="Google Shape;344;g316a1061abf_0_67"/>
              <p:cNvSpPr/>
              <p:nvPr/>
            </p:nvSpPr>
            <p:spPr>
              <a:xfrm>
                <a:off x="8255235" y="3882497"/>
                <a:ext cx="7836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45" name="Google Shape;345;g316a1061abf_0_67"/>
              <p:cNvSpPr/>
              <p:nvPr/>
            </p:nvSpPr>
            <p:spPr>
              <a:xfrm>
                <a:off x="8255235" y="2032750"/>
                <a:ext cx="7836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46" name="Google Shape;346;g316a1061abf_0_67"/>
              <p:cNvSpPr/>
              <p:nvPr/>
            </p:nvSpPr>
            <p:spPr>
              <a:xfrm>
                <a:off x="8255235" y="2495106"/>
                <a:ext cx="7836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47" name="Google Shape;347;g316a1061abf_0_67"/>
              <p:cNvSpPr/>
              <p:nvPr/>
            </p:nvSpPr>
            <p:spPr>
              <a:xfrm>
                <a:off x="8255235" y="2957632"/>
                <a:ext cx="7836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48" name="Google Shape;348;g316a1061abf_0_67"/>
              <p:cNvSpPr/>
              <p:nvPr/>
            </p:nvSpPr>
            <p:spPr>
              <a:xfrm>
                <a:off x="8255235" y="3419988"/>
                <a:ext cx="783600" cy="462900"/>
              </a:xfrm>
              <a:prstGeom prst="rect">
                <a:avLst/>
              </a:prstGeom>
              <a:solidFill>
                <a:srgbClr val="EDEDE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</p:grpSp>
        <p:sp>
          <p:nvSpPr>
            <p:cNvPr id="349" name="Google Shape;349;g316a1061abf_0_67"/>
            <p:cNvSpPr/>
            <p:nvPr/>
          </p:nvSpPr>
          <p:spPr>
            <a:xfrm>
              <a:off x="1865197" y="3419588"/>
              <a:ext cx="1593000" cy="462900"/>
            </a:xfrm>
            <a:prstGeom prst="rect">
              <a:avLst/>
            </a:prstGeom>
            <a:solidFill>
              <a:srgbClr val="EDEDED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/>
            </a:p>
          </p:txBody>
        </p:sp>
        <p:sp>
          <p:nvSpPr>
            <p:cNvPr id="350" name="Google Shape;350;g316a1061abf_0_67"/>
            <p:cNvSpPr/>
            <p:nvPr/>
          </p:nvSpPr>
          <p:spPr>
            <a:xfrm>
              <a:off x="5053726" y="2032750"/>
              <a:ext cx="1593000" cy="462900"/>
            </a:xfrm>
            <a:prstGeom prst="rect">
              <a:avLst/>
            </a:prstGeom>
            <a:solidFill>
              <a:srgbClr val="EDEDED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/>
            </a:p>
          </p:txBody>
        </p:sp>
      </p:grpSp>
      <p:sp>
        <p:nvSpPr>
          <p:cNvPr id="351" name="Google Shape;351;g316a1061abf_0_67"/>
          <p:cNvSpPr/>
          <p:nvPr/>
        </p:nvSpPr>
        <p:spPr>
          <a:xfrm flipH="1" rot="5400000">
            <a:off x="12482693" y="2809437"/>
            <a:ext cx="274200" cy="8532600"/>
          </a:xfrm>
          <a:prstGeom prst="round2SameRect">
            <a:avLst>
              <a:gd fmla="val 50000" name="adj1"/>
              <a:gd fmla="val 50000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sp>
        <p:nvSpPr>
          <p:cNvPr id="352" name="Google Shape;352;g316a1061abf_0_67"/>
          <p:cNvSpPr/>
          <p:nvPr/>
        </p:nvSpPr>
        <p:spPr>
          <a:xfrm>
            <a:off x="886672" y="5541020"/>
            <a:ext cx="2961900" cy="10152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700">
                <a:solidFill>
                  <a:srgbClr val="FFFFFF"/>
                </a:solidFill>
              </a:rPr>
              <a:t>Planificación y Estimación</a:t>
            </a:r>
            <a:endParaRPr b="1" sz="2700">
              <a:solidFill>
                <a:srgbClr val="FFFFFF"/>
              </a:solidFill>
            </a:endParaRPr>
          </a:p>
        </p:txBody>
      </p:sp>
      <p:sp>
        <p:nvSpPr>
          <p:cNvPr id="353" name="Google Shape;353;g316a1061abf_0_67"/>
          <p:cNvSpPr/>
          <p:nvPr/>
        </p:nvSpPr>
        <p:spPr>
          <a:xfrm>
            <a:off x="886672" y="6555527"/>
            <a:ext cx="2961900" cy="10152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700">
                <a:solidFill>
                  <a:srgbClr val="FFFFFF"/>
                </a:solidFill>
              </a:rPr>
              <a:t>Implementación</a:t>
            </a:r>
            <a:endParaRPr b="1" sz="2700">
              <a:solidFill>
                <a:srgbClr val="FFFFFF"/>
              </a:solidFill>
            </a:endParaRPr>
          </a:p>
        </p:txBody>
      </p:sp>
      <p:sp>
        <p:nvSpPr>
          <p:cNvPr id="354" name="Google Shape;354;g316a1061abf_0_67"/>
          <p:cNvSpPr/>
          <p:nvPr/>
        </p:nvSpPr>
        <p:spPr>
          <a:xfrm>
            <a:off x="891094" y="7569555"/>
            <a:ext cx="2961900" cy="1015200"/>
          </a:xfrm>
          <a:prstGeom prst="rect">
            <a:avLst/>
          </a:prstGeom>
          <a:solidFill>
            <a:srgbClr val="F1C232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700">
                <a:solidFill>
                  <a:srgbClr val="FFFFFF"/>
                </a:solidFill>
              </a:rPr>
              <a:t>Revisión y retrospectiva</a:t>
            </a:r>
            <a:endParaRPr b="1" sz="2700">
              <a:solidFill>
                <a:srgbClr val="FFFFFF"/>
              </a:solidFill>
            </a:endParaRPr>
          </a:p>
        </p:txBody>
      </p:sp>
      <p:sp>
        <p:nvSpPr>
          <p:cNvPr id="355" name="Google Shape;355;g316a1061abf_0_67"/>
          <p:cNvSpPr/>
          <p:nvPr/>
        </p:nvSpPr>
        <p:spPr>
          <a:xfrm>
            <a:off x="886672" y="8584132"/>
            <a:ext cx="2961900" cy="10152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700">
                <a:solidFill>
                  <a:srgbClr val="FFFFFF"/>
                </a:solidFill>
              </a:rPr>
              <a:t>Lanzamiento</a:t>
            </a:r>
            <a:endParaRPr b="1" sz="2700">
              <a:solidFill>
                <a:srgbClr val="FFFFFF"/>
              </a:solidFill>
            </a:endParaRPr>
          </a:p>
        </p:txBody>
      </p:sp>
      <p:sp>
        <p:nvSpPr>
          <p:cNvPr id="356" name="Google Shape;356;g316a1061abf_0_67"/>
          <p:cNvSpPr/>
          <p:nvPr/>
        </p:nvSpPr>
        <p:spPr>
          <a:xfrm>
            <a:off x="891100" y="3177985"/>
            <a:ext cx="2961900" cy="2364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700">
                <a:solidFill>
                  <a:srgbClr val="FFFFFF"/>
                </a:solidFill>
              </a:rPr>
              <a:t>Inicio de  Proyecto</a:t>
            </a:r>
            <a:endParaRPr sz="2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FFFFFF"/>
              </a:solidFill>
            </a:endParaRPr>
          </a:p>
        </p:txBody>
      </p:sp>
      <p:grpSp>
        <p:nvGrpSpPr>
          <p:cNvPr id="357" name="Google Shape;357;g316a1061abf_0_67"/>
          <p:cNvGrpSpPr/>
          <p:nvPr/>
        </p:nvGrpSpPr>
        <p:grpSpPr>
          <a:xfrm>
            <a:off x="3852761" y="4877435"/>
            <a:ext cx="3485089" cy="336875"/>
            <a:chOff x="1866200" y="2192900"/>
            <a:chExt cx="1246500" cy="174900"/>
          </a:xfrm>
        </p:grpSpPr>
        <p:sp>
          <p:nvSpPr>
            <p:cNvPr id="358" name="Google Shape;358;g316a1061abf_0_67"/>
            <p:cNvSpPr/>
            <p:nvPr/>
          </p:nvSpPr>
          <p:spPr>
            <a:xfrm flipH="1" rot="5400000">
              <a:off x="2549621" y="1804725"/>
              <a:ext cx="155100" cy="9318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/>
            </a:p>
          </p:txBody>
        </p:sp>
        <p:sp>
          <p:nvSpPr>
            <p:cNvPr id="359" name="Google Shape;359;g316a1061abf_0_67"/>
            <p:cNvSpPr/>
            <p:nvPr/>
          </p:nvSpPr>
          <p:spPr>
            <a:xfrm flipH="1" rot="5400000">
              <a:off x="2402000" y="1657100"/>
              <a:ext cx="174900" cy="12465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2F2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/>
            </a:p>
          </p:txBody>
        </p:sp>
      </p:grpSp>
      <p:sp>
        <p:nvSpPr>
          <p:cNvPr id="360" name="Google Shape;360;g316a1061abf_0_67"/>
          <p:cNvSpPr txBox="1"/>
          <p:nvPr/>
        </p:nvSpPr>
        <p:spPr>
          <a:xfrm>
            <a:off x="18382189" y="9651915"/>
            <a:ext cx="11400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600">
                <a:solidFill>
                  <a:srgbClr val="505050"/>
                </a:solidFill>
                <a:latin typeface="Roboto"/>
                <a:ea typeface="Roboto"/>
                <a:cs typeface="Roboto"/>
                <a:sym typeface="Roboto"/>
              </a:rPr>
              <a:t>LOREM</a:t>
            </a:r>
            <a:endParaRPr>
              <a:solidFill>
                <a:srgbClr val="505050"/>
              </a:solidFill>
            </a:endParaRPr>
          </a:p>
        </p:txBody>
      </p:sp>
      <p:sp>
        <p:nvSpPr>
          <p:cNvPr id="361" name="Google Shape;361;g316a1061abf_0_67"/>
          <p:cNvSpPr/>
          <p:nvPr/>
        </p:nvSpPr>
        <p:spPr>
          <a:xfrm>
            <a:off x="18376703" y="9678296"/>
            <a:ext cx="143400" cy="94200"/>
          </a:xfrm>
          <a:prstGeom prst="triangle">
            <a:avLst>
              <a:gd fmla="val 50000" name="adj"/>
            </a:avLst>
          </a:prstGeom>
          <a:solidFill>
            <a:srgbClr val="5050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2" name="Google Shape;362;g316a1061abf_0_67"/>
          <p:cNvGrpSpPr/>
          <p:nvPr/>
        </p:nvGrpSpPr>
        <p:grpSpPr>
          <a:xfrm>
            <a:off x="3848251" y="3177979"/>
            <a:ext cx="15688346" cy="674700"/>
            <a:chOff x="3848251" y="3177979"/>
            <a:chExt cx="15688346" cy="674700"/>
          </a:xfrm>
        </p:grpSpPr>
        <p:sp>
          <p:nvSpPr>
            <p:cNvPr id="363" name="Google Shape;363;g316a1061abf_0_67"/>
            <p:cNvSpPr/>
            <p:nvPr/>
          </p:nvSpPr>
          <p:spPr>
            <a:xfrm>
              <a:off x="3848251" y="3177979"/>
              <a:ext cx="3485700" cy="6747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700">
                <a:solidFill>
                  <a:srgbClr val="FFFFFF"/>
                </a:solidFill>
              </a:endParaRPr>
            </a:p>
          </p:txBody>
        </p:sp>
        <p:sp>
          <p:nvSpPr>
            <p:cNvPr id="364" name="Google Shape;364;g316a1061abf_0_67"/>
            <p:cNvSpPr/>
            <p:nvPr/>
          </p:nvSpPr>
          <p:spPr>
            <a:xfrm>
              <a:off x="7334313" y="3177979"/>
              <a:ext cx="9584700" cy="6747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L" sz="2700">
                  <a:solidFill>
                    <a:srgbClr val="FFFFFF"/>
                  </a:solidFill>
                </a:rPr>
                <a:t>Semanas</a:t>
              </a:r>
              <a:endParaRPr b="1" sz="2700">
                <a:solidFill>
                  <a:srgbClr val="FFFFFF"/>
                </a:solidFill>
              </a:endParaRPr>
            </a:p>
          </p:txBody>
        </p:sp>
        <p:sp>
          <p:nvSpPr>
            <p:cNvPr id="365" name="Google Shape;365;g316a1061abf_0_67"/>
            <p:cNvSpPr/>
            <p:nvPr/>
          </p:nvSpPr>
          <p:spPr>
            <a:xfrm>
              <a:off x="16922997" y="3177979"/>
              <a:ext cx="2613600" cy="6747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700">
                <a:solidFill>
                  <a:srgbClr val="FFFFFF"/>
                </a:solidFill>
              </a:endParaRPr>
            </a:p>
          </p:txBody>
        </p:sp>
      </p:grpSp>
      <p:grpSp>
        <p:nvGrpSpPr>
          <p:cNvPr id="366" name="Google Shape;366;g316a1061abf_0_67"/>
          <p:cNvGrpSpPr/>
          <p:nvPr/>
        </p:nvGrpSpPr>
        <p:grpSpPr>
          <a:xfrm>
            <a:off x="3848242" y="3852584"/>
            <a:ext cx="15687993" cy="675385"/>
            <a:chOff x="1864891" y="1725278"/>
            <a:chExt cx="7174278" cy="307875"/>
          </a:xfrm>
        </p:grpSpPr>
        <p:sp>
          <p:nvSpPr>
            <p:cNvPr id="367" name="Google Shape;367;g316a1061abf_0_67"/>
            <p:cNvSpPr/>
            <p:nvPr/>
          </p:nvSpPr>
          <p:spPr>
            <a:xfrm>
              <a:off x="1864891" y="1725278"/>
              <a:ext cx="398100" cy="3075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1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68" name="Google Shape;368;g316a1061abf_0_67"/>
            <p:cNvSpPr/>
            <p:nvPr/>
          </p:nvSpPr>
          <p:spPr>
            <a:xfrm>
              <a:off x="2263248" y="1725278"/>
              <a:ext cx="398100" cy="3075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2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69" name="Google Shape;369;g316a1061abf_0_67"/>
            <p:cNvSpPr/>
            <p:nvPr/>
          </p:nvSpPr>
          <p:spPr>
            <a:xfrm>
              <a:off x="2661605" y="1725278"/>
              <a:ext cx="398100" cy="3075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3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70" name="Google Shape;370;g316a1061abf_0_67"/>
            <p:cNvSpPr/>
            <p:nvPr/>
          </p:nvSpPr>
          <p:spPr>
            <a:xfrm>
              <a:off x="3060747" y="1725278"/>
              <a:ext cx="398100" cy="3075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4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71" name="Google Shape;371;g316a1061abf_0_67"/>
            <p:cNvSpPr/>
            <p:nvPr/>
          </p:nvSpPr>
          <p:spPr>
            <a:xfrm>
              <a:off x="3459103" y="1725278"/>
              <a:ext cx="398100" cy="3075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5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72" name="Google Shape;372;g316a1061abf_0_67"/>
            <p:cNvSpPr/>
            <p:nvPr/>
          </p:nvSpPr>
          <p:spPr>
            <a:xfrm>
              <a:off x="3857460" y="1725278"/>
              <a:ext cx="398100" cy="3075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6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73" name="Google Shape;373;g316a1061abf_0_67"/>
            <p:cNvSpPr/>
            <p:nvPr/>
          </p:nvSpPr>
          <p:spPr>
            <a:xfrm>
              <a:off x="4256823" y="1725278"/>
              <a:ext cx="398100" cy="3075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7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74" name="Google Shape;374;g316a1061abf_0_67"/>
            <p:cNvSpPr/>
            <p:nvPr/>
          </p:nvSpPr>
          <p:spPr>
            <a:xfrm>
              <a:off x="4655180" y="1725653"/>
              <a:ext cx="398100" cy="3075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8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75" name="Google Shape;375;g316a1061abf_0_67"/>
            <p:cNvSpPr/>
            <p:nvPr/>
          </p:nvSpPr>
          <p:spPr>
            <a:xfrm>
              <a:off x="5053536" y="1725278"/>
              <a:ext cx="398100" cy="3075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9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76" name="Google Shape;376;g316a1061abf_0_67"/>
            <p:cNvSpPr/>
            <p:nvPr/>
          </p:nvSpPr>
          <p:spPr>
            <a:xfrm>
              <a:off x="5452207" y="1725653"/>
              <a:ext cx="398100" cy="3075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10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77" name="Google Shape;377;g316a1061abf_0_67"/>
            <p:cNvSpPr/>
            <p:nvPr/>
          </p:nvSpPr>
          <p:spPr>
            <a:xfrm>
              <a:off x="5850564" y="1725278"/>
              <a:ext cx="398100" cy="3075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11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78" name="Google Shape;378;g316a1061abf_0_67"/>
            <p:cNvSpPr/>
            <p:nvPr/>
          </p:nvSpPr>
          <p:spPr>
            <a:xfrm>
              <a:off x="6248920" y="1725278"/>
              <a:ext cx="398100" cy="3075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12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79" name="Google Shape;379;g316a1061abf_0_67"/>
            <p:cNvSpPr/>
            <p:nvPr/>
          </p:nvSpPr>
          <p:spPr>
            <a:xfrm>
              <a:off x="6648281" y="1725278"/>
              <a:ext cx="398100" cy="3075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13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80" name="Google Shape;380;g316a1061abf_0_67"/>
            <p:cNvSpPr/>
            <p:nvPr/>
          </p:nvSpPr>
          <p:spPr>
            <a:xfrm>
              <a:off x="7046638" y="1725278"/>
              <a:ext cx="398100" cy="3075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14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81" name="Google Shape;381;g316a1061abf_0_67"/>
            <p:cNvSpPr/>
            <p:nvPr/>
          </p:nvSpPr>
          <p:spPr>
            <a:xfrm>
              <a:off x="7444995" y="1725278"/>
              <a:ext cx="398100" cy="3075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15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82" name="Google Shape;382;g316a1061abf_0_67"/>
            <p:cNvSpPr/>
            <p:nvPr/>
          </p:nvSpPr>
          <p:spPr>
            <a:xfrm>
              <a:off x="7844355" y="1725278"/>
              <a:ext cx="398100" cy="3075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16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83" name="Google Shape;383;g316a1061abf_0_67"/>
            <p:cNvSpPr/>
            <p:nvPr/>
          </p:nvSpPr>
          <p:spPr>
            <a:xfrm>
              <a:off x="8242712" y="1725278"/>
              <a:ext cx="398100" cy="3075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17</a:t>
              </a:r>
              <a:endParaRPr sz="2700">
                <a:solidFill>
                  <a:srgbClr val="FFFFFF"/>
                </a:solidFill>
              </a:endParaRPr>
            </a:p>
          </p:txBody>
        </p:sp>
        <p:sp>
          <p:nvSpPr>
            <p:cNvPr id="384" name="Google Shape;384;g316a1061abf_0_67"/>
            <p:cNvSpPr/>
            <p:nvPr/>
          </p:nvSpPr>
          <p:spPr>
            <a:xfrm>
              <a:off x="8641069" y="1725278"/>
              <a:ext cx="398100" cy="3075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>
                  <a:solidFill>
                    <a:srgbClr val="FFFFFF"/>
                  </a:solidFill>
                </a:rPr>
                <a:t>18</a:t>
              </a:r>
              <a:endParaRPr sz="2700">
                <a:solidFill>
                  <a:srgbClr val="FFFFFF"/>
                </a:solidFill>
              </a:endParaRPr>
            </a:p>
          </p:txBody>
        </p:sp>
      </p:grpSp>
      <p:sp>
        <p:nvSpPr>
          <p:cNvPr id="385" name="Google Shape;385;g316a1061abf_0_67"/>
          <p:cNvSpPr/>
          <p:nvPr/>
        </p:nvSpPr>
        <p:spPr>
          <a:xfrm flipH="1" rot="5400000">
            <a:off x="17990195" y="7881725"/>
            <a:ext cx="290100" cy="2496900"/>
          </a:xfrm>
          <a:prstGeom prst="round2SameRect">
            <a:avLst>
              <a:gd fmla="val 0" name="adj1"/>
              <a:gd fmla="val 50000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grpSp>
        <p:nvGrpSpPr>
          <p:cNvPr id="386" name="Google Shape;386;g316a1061abf_0_67"/>
          <p:cNvGrpSpPr/>
          <p:nvPr/>
        </p:nvGrpSpPr>
        <p:grpSpPr>
          <a:xfrm>
            <a:off x="6462052" y="5893601"/>
            <a:ext cx="2627993" cy="337167"/>
            <a:chOff x="3059367" y="2655788"/>
            <a:chExt cx="1201808" cy="153712"/>
          </a:xfrm>
        </p:grpSpPr>
        <p:sp>
          <p:nvSpPr>
            <p:cNvPr id="387" name="Google Shape;387;g316a1061abf_0_67"/>
            <p:cNvSpPr/>
            <p:nvPr/>
          </p:nvSpPr>
          <p:spPr>
            <a:xfrm flipH="1" rot="5400000">
              <a:off x="3583475" y="2131800"/>
              <a:ext cx="153600" cy="12018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/>
                <a:t> </a:t>
              </a:r>
              <a:endParaRPr sz="2700"/>
            </a:p>
          </p:txBody>
        </p:sp>
        <p:grpSp>
          <p:nvGrpSpPr>
            <p:cNvPr id="388" name="Google Shape;388;g316a1061abf_0_67"/>
            <p:cNvGrpSpPr/>
            <p:nvPr/>
          </p:nvGrpSpPr>
          <p:grpSpPr>
            <a:xfrm>
              <a:off x="3059367" y="2655788"/>
              <a:ext cx="1193423" cy="152093"/>
              <a:chOff x="1866178" y="2192901"/>
              <a:chExt cx="3799500" cy="174900"/>
            </a:xfrm>
          </p:grpSpPr>
          <p:sp>
            <p:nvSpPr>
              <p:cNvPr id="389" name="Google Shape;389;g316a1061abf_0_67"/>
              <p:cNvSpPr/>
              <p:nvPr/>
            </p:nvSpPr>
            <p:spPr>
              <a:xfrm flipH="1" rot="5400000">
                <a:off x="2549621" y="1804725"/>
                <a:ext cx="155100" cy="931800"/>
              </a:xfrm>
              <a:prstGeom prst="round2SameRect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90" name="Google Shape;390;g316a1061abf_0_67"/>
              <p:cNvSpPr/>
              <p:nvPr/>
            </p:nvSpPr>
            <p:spPr>
              <a:xfrm flipH="1" rot="5400000">
                <a:off x="3678478" y="380601"/>
                <a:ext cx="174900" cy="3799500"/>
              </a:xfrm>
              <a:prstGeom prst="round2SameRect">
                <a:avLst>
                  <a:gd fmla="val 50000" name="adj1"/>
                  <a:gd fmla="val 50000" name="adj2"/>
                </a:avLst>
              </a:prstGeom>
              <a:solidFill>
                <a:srgbClr val="2F2F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</p:grpSp>
      </p:grpSp>
      <p:grpSp>
        <p:nvGrpSpPr>
          <p:cNvPr id="391" name="Google Shape;391;g316a1061abf_0_67"/>
          <p:cNvGrpSpPr/>
          <p:nvPr/>
        </p:nvGrpSpPr>
        <p:grpSpPr>
          <a:xfrm>
            <a:off x="8358590" y="6906526"/>
            <a:ext cx="8590521" cy="337121"/>
            <a:chOff x="3059367" y="2655788"/>
            <a:chExt cx="1201808" cy="153712"/>
          </a:xfrm>
        </p:grpSpPr>
        <p:sp>
          <p:nvSpPr>
            <p:cNvPr id="392" name="Google Shape;392;g316a1061abf_0_67"/>
            <p:cNvSpPr/>
            <p:nvPr/>
          </p:nvSpPr>
          <p:spPr>
            <a:xfrm flipH="1" rot="5400000">
              <a:off x="3583475" y="2131800"/>
              <a:ext cx="153600" cy="12018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2700"/>
                <a:t> </a:t>
              </a:r>
              <a:endParaRPr sz="2700"/>
            </a:p>
          </p:txBody>
        </p:sp>
        <p:grpSp>
          <p:nvGrpSpPr>
            <p:cNvPr id="393" name="Google Shape;393;g316a1061abf_0_67"/>
            <p:cNvGrpSpPr/>
            <p:nvPr/>
          </p:nvGrpSpPr>
          <p:grpSpPr>
            <a:xfrm>
              <a:off x="3059367" y="2655788"/>
              <a:ext cx="1193423" cy="152093"/>
              <a:chOff x="1866178" y="2192901"/>
              <a:chExt cx="3799500" cy="174900"/>
            </a:xfrm>
          </p:grpSpPr>
          <p:sp>
            <p:nvSpPr>
              <p:cNvPr id="394" name="Google Shape;394;g316a1061abf_0_67"/>
              <p:cNvSpPr/>
              <p:nvPr/>
            </p:nvSpPr>
            <p:spPr>
              <a:xfrm flipH="1" rot="5400000">
                <a:off x="2549621" y="1804725"/>
                <a:ext cx="155100" cy="931800"/>
              </a:xfrm>
              <a:prstGeom prst="round2SameRect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  <p:sp>
            <p:nvSpPr>
              <p:cNvPr id="395" name="Google Shape;395;g316a1061abf_0_67"/>
              <p:cNvSpPr/>
              <p:nvPr/>
            </p:nvSpPr>
            <p:spPr>
              <a:xfrm flipH="1" rot="5400000">
                <a:off x="3678478" y="380601"/>
                <a:ext cx="174900" cy="3799500"/>
              </a:xfrm>
              <a:prstGeom prst="round2SameRect">
                <a:avLst>
                  <a:gd fmla="val 50000" name="adj1"/>
                  <a:gd fmla="val 50000" name="adj2"/>
                </a:avLst>
              </a:prstGeom>
              <a:solidFill>
                <a:srgbClr val="2F2F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/>
              </a:p>
            </p:txBody>
          </p:sp>
        </p:grpSp>
      </p:grpSp>
      <p:grpSp>
        <p:nvGrpSpPr>
          <p:cNvPr id="396" name="Google Shape;396;g316a1061abf_0_67"/>
          <p:cNvGrpSpPr/>
          <p:nvPr/>
        </p:nvGrpSpPr>
        <p:grpSpPr>
          <a:xfrm>
            <a:off x="8357812" y="7886365"/>
            <a:ext cx="8590501" cy="337141"/>
            <a:chOff x="3711425" y="3601629"/>
            <a:chExt cx="3982800" cy="156373"/>
          </a:xfrm>
        </p:grpSpPr>
        <p:sp>
          <p:nvSpPr>
            <p:cNvPr id="397" name="Google Shape;397;g316a1061abf_0_67"/>
            <p:cNvSpPr/>
            <p:nvPr/>
          </p:nvSpPr>
          <p:spPr>
            <a:xfrm flipH="1" rot="5400000">
              <a:off x="5640575" y="1688475"/>
              <a:ext cx="124500" cy="39828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/>
            </a:p>
          </p:txBody>
        </p:sp>
        <p:grpSp>
          <p:nvGrpSpPr>
            <p:cNvPr id="398" name="Google Shape;398;g316a1061abf_0_67"/>
            <p:cNvGrpSpPr/>
            <p:nvPr/>
          </p:nvGrpSpPr>
          <p:grpSpPr>
            <a:xfrm>
              <a:off x="3711543" y="3601629"/>
              <a:ext cx="3979655" cy="156373"/>
              <a:chOff x="3059375" y="2655786"/>
              <a:chExt cx="3064573" cy="153714"/>
            </a:xfrm>
          </p:grpSpPr>
          <p:sp>
            <p:nvSpPr>
              <p:cNvPr id="399" name="Google Shape;399;g316a1061abf_0_67"/>
              <p:cNvSpPr/>
              <p:nvPr/>
            </p:nvSpPr>
            <p:spPr>
              <a:xfrm flipH="1" rot="5400000">
                <a:off x="3583475" y="2131800"/>
                <a:ext cx="153600" cy="1201800"/>
              </a:xfrm>
              <a:prstGeom prst="round2SameRect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CL" sz="2700"/>
                  <a:t> </a:t>
                </a:r>
                <a:endParaRPr sz="2700"/>
              </a:p>
            </p:txBody>
          </p:sp>
          <p:grpSp>
            <p:nvGrpSpPr>
              <p:cNvPr id="400" name="Google Shape;400;g316a1061abf_0_67"/>
              <p:cNvGrpSpPr/>
              <p:nvPr/>
            </p:nvGrpSpPr>
            <p:grpSpPr>
              <a:xfrm>
                <a:off x="3059400" y="2655786"/>
                <a:ext cx="3064548" cy="152093"/>
                <a:chOff x="1866283" y="2192898"/>
                <a:chExt cx="9756600" cy="174900"/>
              </a:xfrm>
            </p:grpSpPr>
            <p:sp>
              <p:nvSpPr>
                <p:cNvPr id="401" name="Google Shape;401;g316a1061abf_0_67"/>
                <p:cNvSpPr/>
                <p:nvPr/>
              </p:nvSpPr>
              <p:spPr>
                <a:xfrm flipH="1" rot="5400000">
                  <a:off x="2549621" y="1804725"/>
                  <a:ext cx="155100" cy="931800"/>
                </a:xfrm>
                <a:prstGeom prst="round2SameRect">
                  <a:avLst>
                    <a:gd fmla="val 50000" name="adj1"/>
                    <a:gd fmla="val 50000" name="adj2"/>
                  </a:avLst>
                </a:pr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700"/>
                </a:p>
              </p:txBody>
            </p:sp>
            <p:sp>
              <p:nvSpPr>
                <p:cNvPr id="402" name="Google Shape;402;g316a1061abf_0_67"/>
                <p:cNvSpPr/>
                <p:nvPr/>
              </p:nvSpPr>
              <p:spPr>
                <a:xfrm flipH="1" rot="5400000">
                  <a:off x="6657133" y="-2597952"/>
                  <a:ext cx="174900" cy="9756600"/>
                </a:xfrm>
                <a:prstGeom prst="round2SameRect">
                  <a:avLst>
                    <a:gd fmla="val 35158" name="adj1"/>
                    <a:gd fmla="val 50000" name="adj2"/>
                  </a:avLst>
                </a:prstGeom>
                <a:solidFill>
                  <a:srgbClr val="2F2F2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700"/>
                </a:p>
              </p:txBody>
            </p:sp>
          </p:grpSp>
        </p:grpSp>
      </p:grpSp>
      <p:sp>
        <p:nvSpPr>
          <p:cNvPr id="403" name="Google Shape;403;g316a1061abf_0_67"/>
          <p:cNvSpPr/>
          <p:nvPr/>
        </p:nvSpPr>
        <p:spPr>
          <a:xfrm>
            <a:off x="9934950" y="6330525"/>
            <a:ext cx="828900" cy="5760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>
                <a:latin typeface="Calibri"/>
                <a:ea typeface="Calibri"/>
                <a:cs typeface="Calibri"/>
                <a:sym typeface="Calibri"/>
              </a:rPr>
              <a:t>Sprint 1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g316a1061abf_0_67"/>
          <p:cNvSpPr/>
          <p:nvPr/>
        </p:nvSpPr>
        <p:spPr>
          <a:xfrm>
            <a:off x="11782475" y="6330525"/>
            <a:ext cx="828900" cy="5760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>
                <a:latin typeface="Calibri"/>
                <a:ea typeface="Calibri"/>
                <a:cs typeface="Calibri"/>
                <a:sym typeface="Calibri"/>
              </a:rPr>
              <a:t>Sprint 2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g316a1061abf_0_67"/>
          <p:cNvSpPr/>
          <p:nvPr/>
        </p:nvSpPr>
        <p:spPr>
          <a:xfrm>
            <a:off x="13878375" y="6330525"/>
            <a:ext cx="828900" cy="5760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>
                <a:latin typeface="Calibri"/>
                <a:ea typeface="Calibri"/>
                <a:cs typeface="Calibri"/>
                <a:sym typeface="Calibri"/>
              </a:rPr>
              <a:t>Sprint 3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g316a1061abf_0_67"/>
          <p:cNvSpPr/>
          <p:nvPr/>
        </p:nvSpPr>
        <p:spPr>
          <a:xfrm>
            <a:off x="16119425" y="6362625"/>
            <a:ext cx="828900" cy="5760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FEB6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>
                <a:latin typeface="Calibri"/>
                <a:ea typeface="Calibri"/>
                <a:cs typeface="Calibri"/>
                <a:sym typeface="Calibri"/>
              </a:rPr>
              <a:t>Sprint 4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7" name="Google Shape;407;g316a1061abf_0_67"/>
          <p:cNvGrpSpPr/>
          <p:nvPr/>
        </p:nvGrpSpPr>
        <p:grpSpPr>
          <a:xfrm>
            <a:off x="16886757" y="8962343"/>
            <a:ext cx="1806200" cy="337156"/>
            <a:chOff x="3711425" y="3601629"/>
            <a:chExt cx="3982800" cy="156373"/>
          </a:xfrm>
        </p:grpSpPr>
        <p:sp>
          <p:nvSpPr>
            <p:cNvPr id="408" name="Google Shape;408;g316a1061abf_0_67"/>
            <p:cNvSpPr/>
            <p:nvPr/>
          </p:nvSpPr>
          <p:spPr>
            <a:xfrm flipH="1" rot="5400000">
              <a:off x="5640575" y="1688475"/>
              <a:ext cx="124500" cy="39828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/>
            </a:p>
          </p:txBody>
        </p:sp>
        <p:grpSp>
          <p:nvGrpSpPr>
            <p:cNvPr id="409" name="Google Shape;409;g316a1061abf_0_67"/>
            <p:cNvGrpSpPr/>
            <p:nvPr/>
          </p:nvGrpSpPr>
          <p:grpSpPr>
            <a:xfrm>
              <a:off x="3711543" y="3601629"/>
              <a:ext cx="3979655" cy="156373"/>
              <a:chOff x="3059375" y="2655786"/>
              <a:chExt cx="3064573" cy="153714"/>
            </a:xfrm>
          </p:grpSpPr>
          <p:sp>
            <p:nvSpPr>
              <p:cNvPr id="410" name="Google Shape;410;g316a1061abf_0_67"/>
              <p:cNvSpPr/>
              <p:nvPr/>
            </p:nvSpPr>
            <p:spPr>
              <a:xfrm flipH="1" rot="5400000">
                <a:off x="3583475" y="2131800"/>
                <a:ext cx="153600" cy="1201800"/>
              </a:xfrm>
              <a:prstGeom prst="round2SameRect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CL" sz="2700"/>
                  <a:t> </a:t>
                </a:r>
                <a:endParaRPr sz="2700"/>
              </a:p>
            </p:txBody>
          </p:sp>
          <p:grpSp>
            <p:nvGrpSpPr>
              <p:cNvPr id="411" name="Google Shape;411;g316a1061abf_0_67"/>
              <p:cNvGrpSpPr/>
              <p:nvPr/>
            </p:nvGrpSpPr>
            <p:grpSpPr>
              <a:xfrm>
                <a:off x="3059400" y="2655786"/>
                <a:ext cx="3064548" cy="152093"/>
                <a:chOff x="1866283" y="2192898"/>
                <a:chExt cx="9756600" cy="174900"/>
              </a:xfrm>
            </p:grpSpPr>
            <p:sp>
              <p:nvSpPr>
                <p:cNvPr id="412" name="Google Shape;412;g316a1061abf_0_67"/>
                <p:cNvSpPr/>
                <p:nvPr/>
              </p:nvSpPr>
              <p:spPr>
                <a:xfrm flipH="1" rot="5400000">
                  <a:off x="2549621" y="1804725"/>
                  <a:ext cx="155100" cy="931800"/>
                </a:xfrm>
                <a:prstGeom prst="round2SameRect">
                  <a:avLst>
                    <a:gd fmla="val 50000" name="adj1"/>
                    <a:gd fmla="val 50000" name="adj2"/>
                  </a:avLst>
                </a:pr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700"/>
                </a:p>
              </p:txBody>
            </p:sp>
            <p:sp>
              <p:nvSpPr>
                <p:cNvPr id="413" name="Google Shape;413;g316a1061abf_0_67"/>
                <p:cNvSpPr/>
                <p:nvPr/>
              </p:nvSpPr>
              <p:spPr>
                <a:xfrm flipH="1" rot="5400000">
                  <a:off x="6657133" y="-2597952"/>
                  <a:ext cx="174900" cy="9756600"/>
                </a:xfrm>
                <a:prstGeom prst="round2SameRect">
                  <a:avLst>
                    <a:gd fmla="val 35158" name="adj1"/>
                    <a:gd fmla="val 50000" name="adj2"/>
                  </a:avLst>
                </a:prstGeom>
                <a:solidFill>
                  <a:srgbClr val="2F2F2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700"/>
                </a:p>
              </p:txBody>
            </p:sp>
          </p:grp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2021-04-02T01:36:00Z</dcterms:created>
  <dc:creator>Gabriel Mendez F.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2021-03-30T00:00:00Z</vt:filetime>
  </property>
  <property fmtid="{D5CDD505-2E9C-101B-9397-08002B2CF9AE}" pid="3" name="Creator">
    <vt:lpwstr>Adobe Illustrator 25.2 (Macintosh)</vt:lpwstr>
  </property>
  <property fmtid="{D5CDD505-2E9C-101B-9397-08002B2CF9AE}" pid="4" name="LastSaved">
    <vt:filetime>2021-04-02T00:00:00Z</vt:filetime>
  </property>
</Properties>
</file>